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303" r:id="rId2"/>
    <p:sldId id="347" r:id="rId3"/>
    <p:sldId id="354" r:id="rId4"/>
    <p:sldId id="355" r:id="rId5"/>
    <p:sldId id="356" r:id="rId6"/>
    <p:sldId id="306" r:id="rId7"/>
    <p:sldId id="348" r:id="rId8"/>
    <p:sldId id="364" r:id="rId9"/>
    <p:sldId id="349" r:id="rId10"/>
    <p:sldId id="308" r:id="rId11"/>
    <p:sldId id="358" r:id="rId12"/>
    <p:sldId id="350" r:id="rId13"/>
    <p:sldId id="311" r:id="rId14"/>
    <p:sldId id="361" r:id="rId15"/>
    <p:sldId id="351" r:id="rId16"/>
    <p:sldId id="365" r:id="rId17"/>
    <p:sldId id="366" r:id="rId18"/>
    <p:sldId id="375" r:id="rId19"/>
    <p:sldId id="352" r:id="rId20"/>
    <p:sldId id="363" r:id="rId21"/>
    <p:sldId id="369" r:id="rId22"/>
    <p:sldId id="370" r:id="rId23"/>
    <p:sldId id="372" r:id="rId24"/>
    <p:sldId id="373" r:id="rId25"/>
    <p:sldId id="374" r:id="rId26"/>
    <p:sldId id="353" r:id="rId27"/>
    <p:sldId id="367" r:id="rId28"/>
    <p:sldId id="376" r:id="rId29"/>
  </p:sldIdLst>
  <p:sldSz cx="9144000" cy="6858000" type="screen4x3"/>
  <p:notesSz cx="6858000" cy="9144000"/>
  <p:custDataLst>
    <p:tags r:id="rId31"/>
  </p:custDataLst>
  <p:defaultTextStyle>
    <a:defPPr>
      <a:defRPr lang="en-US"/>
    </a:defPPr>
    <a:lvl1pPr algn="ctr" rtl="0" eaLnBrk="0" fontAlgn="base" hangingPunct="0">
      <a:spcBef>
        <a:spcPct val="0"/>
      </a:spcBef>
      <a:spcAft>
        <a:spcPct val="0"/>
      </a:spcAft>
      <a:defRPr kern="1200">
        <a:solidFill>
          <a:schemeClr val="tx1"/>
        </a:solidFill>
        <a:latin typeface="Calibri" pitchFamily="34" charset="0"/>
        <a:ea typeface="+mn-ea"/>
        <a:cs typeface="+mn-cs"/>
      </a:defRPr>
    </a:lvl1pPr>
    <a:lvl2pPr marL="457200" algn="ctr" rtl="0" eaLnBrk="0" fontAlgn="base" hangingPunct="0">
      <a:spcBef>
        <a:spcPct val="0"/>
      </a:spcBef>
      <a:spcAft>
        <a:spcPct val="0"/>
      </a:spcAft>
      <a:defRPr kern="1200">
        <a:solidFill>
          <a:schemeClr val="tx1"/>
        </a:solidFill>
        <a:latin typeface="Calibri" pitchFamily="34" charset="0"/>
        <a:ea typeface="+mn-ea"/>
        <a:cs typeface="+mn-cs"/>
      </a:defRPr>
    </a:lvl2pPr>
    <a:lvl3pPr marL="914400" algn="ctr" rtl="0" eaLnBrk="0" fontAlgn="base" hangingPunct="0">
      <a:spcBef>
        <a:spcPct val="0"/>
      </a:spcBef>
      <a:spcAft>
        <a:spcPct val="0"/>
      </a:spcAft>
      <a:defRPr kern="1200">
        <a:solidFill>
          <a:schemeClr val="tx1"/>
        </a:solidFill>
        <a:latin typeface="Calibri" pitchFamily="34" charset="0"/>
        <a:ea typeface="+mn-ea"/>
        <a:cs typeface="+mn-cs"/>
      </a:defRPr>
    </a:lvl3pPr>
    <a:lvl4pPr marL="1371600" algn="ctr" rtl="0" eaLnBrk="0" fontAlgn="base" hangingPunct="0">
      <a:spcBef>
        <a:spcPct val="0"/>
      </a:spcBef>
      <a:spcAft>
        <a:spcPct val="0"/>
      </a:spcAft>
      <a:defRPr kern="1200">
        <a:solidFill>
          <a:schemeClr val="tx1"/>
        </a:solidFill>
        <a:latin typeface="Calibri" pitchFamily="34" charset="0"/>
        <a:ea typeface="+mn-ea"/>
        <a:cs typeface="+mn-cs"/>
      </a:defRPr>
    </a:lvl4pPr>
    <a:lvl5pPr marL="1828800" algn="ctr"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DDDDDD"/>
    <a:srgbClr val="EAEAEA"/>
    <a:srgbClr val="E3DE00"/>
    <a:srgbClr val="FC20E2"/>
    <a:srgbClr val="00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5" autoAdjust="0"/>
    <p:restoredTop sz="71351" autoAdjust="0"/>
  </p:normalViewPr>
  <p:slideViewPr>
    <p:cSldViewPr>
      <p:cViewPr varScale="1">
        <p:scale>
          <a:sx n="43" d="100"/>
          <a:sy n="43" d="100"/>
        </p:scale>
        <p:origin x="189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2E0B7EE-2E91-456E-9891-40E7BD4ADF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B0056-F6E6-4915-B84B-6E798BEAB224}" type="slidenum">
              <a:rPr lang="en-US"/>
              <a:pPr/>
              <a:t>1</a:t>
            </a:fld>
            <a:endParaRPr lang="en-US"/>
          </a:p>
        </p:txBody>
      </p:sp>
      <p:sp>
        <p:nvSpPr>
          <p:cNvPr id="393218" name="Rectangle 2"/>
          <p:cNvSpPr>
            <a:spLocks noGrp="1" noRot="1" noChangeAspect="1" noChangeArrowheads="1" noTextEdit="1"/>
          </p:cNvSpPr>
          <p:nvPr>
            <p:ph type="sldImg"/>
          </p:nvPr>
        </p:nvSpPr>
        <p:spPr>
          <a:xfrm>
            <a:off x="1150938" y="692150"/>
            <a:ext cx="4556125" cy="3416300"/>
          </a:xfrm>
          <a:ln/>
        </p:spPr>
      </p:sp>
      <p:sp>
        <p:nvSpPr>
          <p:cNvPr id="3932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B1F5F-55DA-4ED9-972C-867D65D45256}" type="slidenum">
              <a:rPr lang="en-US"/>
              <a:pPr/>
              <a:t>17</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r>
              <a:rPr lang="en-US"/>
              <a:t>By the 1960s, American Indians had the lowest income, worst health, highest suicide rate, shortest life expectancy and highest unemployment rate of any minority group in the United States. Native American activists tried to draw attention to these conditions by suing the federal government and organizing protest marches to demand Indian autonomy and the return of Indian lands lost because of broken treaties. In 1969, 78 Indians occupied Alcatraz Island in San Francisco Bay; in 1972 the militant American Indian Movement (AIM) occupied the Bureau of Indian Affairs in Washington, DC; and in 1973, 200 armed AIM members took control of Wounded Knee in South Dakota, the site of the 1890 massacre of Indians. In each of these protests, American Indians brought attention to their cause.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F4048-665A-46BC-85E8-C71D9E14A0FF}" type="slidenum">
              <a:rPr lang="en-US"/>
              <a:pPr/>
              <a:t>25</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32CA7-2E7D-4AA3-9333-A2145A3B5507}" type="slidenum">
              <a:rPr lang="en-US"/>
              <a:pPr/>
              <a:t>27</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r>
              <a:rPr lang="en-US"/>
              <a:t>. She had become concerned during the 1950s at the rapid increase in pesticides by farmers and government agencies.  Reaction to her book led the government to organize an investigation of the industry and sparked the environmental movement.  In 1970, the government created the Environmental Protection Agency (EPA) The United States also passed new legislation such as the Clean Water Act, the Clean Air Act, the Endangered Species Act, and the National Environmental Policy Act- the foundations for current environmental standards.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E9459-9F4B-4519-B1E7-23E950418B8F}" type="slidenum">
              <a:rPr lang="en-US"/>
              <a:pPr/>
              <a:t>3</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sz="1000">
                <a:latin typeface="Calibri" pitchFamily="34" charset="0"/>
              </a:rPr>
              <a:t>militant action &amp; demand for economic equality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743CE-E6E9-4B3A-B8DD-C9C14AF49713}" type="slidenum">
              <a:rPr lang="en-US"/>
              <a:pPr/>
              <a:t>4</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sz="1000">
                <a:latin typeface="Calibri" pitchFamily="34" charset="0"/>
              </a:rPr>
              <a:t>militant action &amp; demand for economic equality</a:t>
            </a:r>
          </a:p>
          <a:p>
            <a:endParaRPr lang="en-US" sz="10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9624C-4A89-493C-AC25-37E94F5C9CD3}" type="slidenum">
              <a:rPr lang="en-US"/>
              <a:pPr/>
              <a:t>5</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r>
              <a:rPr lang="en-US" sz="1000">
                <a:latin typeface="Calibri" pitchFamily="34" charset="0"/>
              </a:rPr>
              <a:t>militant action &amp; demand for economic equality</a:t>
            </a:r>
          </a:p>
          <a:p>
            <a:endParaRPr lang="en-US" sz="10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68315-B888-4ED6-8B71-5A140BFD459C}" type="slidenum">
              <a:rPr lang="en-US"/>
              <a:pPr/>
              <a:t>8</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pPr>
              <a:lnSpc>
                <a:spcPct val="95000"/>
              </a:lnSpc>
            </a:pPr>
            <a:r>
              <a:rPr lang="en-US" sz="1000">
                <a:latin typeface="Calibri" pitchFamily="34" charset="0"/>
              </a:rPr>
              <a:t>movement began with the formation of the Asian American Political Alliance:</a:t>
            </a:r>
          </a:p>
          <a:p>
            <a:pPr lvl="1">
              <a:lnSpc>
                <a:spcPct val="95000"/>
              </a:lnSpc>
            </a:pPr>
            <a:r>
              <a:rPr lang="en-US" sz="1000">
                <a:latin typeface="Calibri" pitchFamily="34" charset="0"/>
              </a:rPr>
              <a:t>Protested U.S. involvement in Vietnam &amp; use of term  “gooks”</a:t>
            </a:r>
          </a:p>
          <a:p>
            <a:pPr lvl="1">
              <a:lnSpc>
                <a:spcPct val="95000"/>
              </a:lnSpc>
            </a:pPr>
            <a:endParaRPr lang="en-US" sz="1000">
              <a:latin typeface="Calibri" pitchFamily="34" charset="0"/>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94E89-507F-455E-BFE2-DC5E47CED40C}" type="slidenum">
              <a:rPr lang="en-US"/>
              <a:pPr/>
              <a:t>10</a:t>
            </a:fld>
            <a:endParaRPr lang="en-US"/>
          </a:p>
        </p:txBody>
      </p:sp>
      <p:sp>
        <p:nvSpPr>
          <p:cNvPr id="401410" name="Rectangle 2"/>
          <p:cNvSpPr>
            <a:spLocks noGrp="1" noChangeArrowheads="1"/>
          </p:cNvSpPr>
          <p:nvPr>
            <p:ph type="body" idx="1"/>
          </p:nvPr>
        </p:nvSpPr>
        <p:spPr>
          <a:xfrm>
            <a:off x="914400" y="4343400"/>
            <a:ext cx="5029200" cy="4114800"/>
          </a:xfrm>
          <a:ln/>
        </p:spPr>
        <p:txBody>
          <a:bodyPr lIns="90488" tIns="44450" rIns="90488" bIns="44450"/>
          <a:lstStyle/>
          <a:p>
            <a:endParaRPr lang="en-US"/>
          </a:p>
        </p:txBody>
      </p:sp>
      <p:sp>
        <p:nvSpPr>
          <p:cNvPr id="40141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D5842-6752-4B5F-B636-13BE43A329E1}" type="slidenum">
              <a:rPr lang="en-US"/>
              <a:pPr/>
              <a:t>11</a:t>
            </a:fld>
            <a:endParaRPr lang="en-US"/>
          </a:p>
        </p:txBody>
      </p:sp>
      <p:sp>
        <p:nvSpPr>
          <p:cNvPr id="494594" name="Rectangle 2"/>
          <p:cNvSpPr>
            <a:spLocks noGrp="1" noChangeArrowheads="1"/>
          </p:cNvSpPr>
          <p:nvPr>
            <p:ph type="body" idx="1"/>
          </p:nvPr>
        </p:nvSpPr>
        <p:spPr>
          <a:xfrm>
            <a:off x="914400" y="4343400"/>
            <a:ext cx="5029200" cy="4114800"/>
          </a:xfrm>
          <a:ln/>
        </p:spPr>
        <p:txBody>
          <a:bodyPr lIns="90488" tIns="44450" rIns="90488" bIns="44450"/>
          <a:lstStyle/>
          <a:p>
            <a:endParaRPr lang="en-US"/>
          </a:p>
        </p:txBody>
      </p:sp>
      <p:sp>
        <p:nvSpPr>
          <p:cNvPr id="49459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11B9C-64DB-4053-8A43-E9CE93E0E9A2}" type="slidenum">
              <a:rPr lang="en-US"/>
              <a:pPr/>
              <a:t>14</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6CCFD-BB2D-40DD-8537-9C14DAB7F3E4}" type="slidenum">
              <a:rPr lang="en-US"/>
              <a:pPr/>
              <a:t>16</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By the 1960s, American Indians had the lowest income, worst health, highest suicide rate, shortest life expectancy and highest unemployment rate of any minority group in the United States. Native American activists tried to draw attention to these conditions by suing the federal government and organizing protest marches to demand Indian autonomy and the return of Indian lands lost because of broken treaties. In 1969, 78 Indians occupied Alcatraz Island in San Francisco Bay; in 1972 the militant American Indian Movement (AIM) occupied the Bureau of Indian Affairs in Washington, DC; and in 1973, 200 armed AIM members took control of Wounded Knee in South Dakota, the site of the 1890 massacre of Indians. In each of these protests, American Indians brought attention to their cause.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2438400"/>
            <a:ext cx="9147175" cy="1063625"/>
            <a:chOff x="-2" y="1536"/>
            <a:chExt cx="5762" cy="670"/>
          </a:xfrm>
        </p:grpSpPr>
        <p:grpSp>
          <p:nvGrpSpPr>
            <p:cNvPr id="5123" name="Group 3"/>
            <p:cNvGrpSpPr>
              <a:grpSpLocks/>
            </p:cNvGrpSpPr>
            <p:nvPr/>
          </p:nvGrpSpPr>
          <p:grpSpPr bwMode="auto">
            <a:xfrm flipH="1">
              <a:off x="-2" y="1562"/>
              <a:ext cx="5762" cy="638"/>
              <a:chOff x="-2" y="1562"/>
              <a:chExt cx="5762" cy="638"/>
            </a:xfrm>
          </p:grpSpPr>
          <p:sp>
            <p:nvSpPr>
              <p:cNvPr id="5124"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5125"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5126"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5127"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5128"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5129"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5130"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5131"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5132"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5133"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5134"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5135"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5136"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5137"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5138"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5139"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5140"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5141"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5142"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5143"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5144"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219200"/>
            <a:ext cx="4038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05400" y="1219200"/>
            <a:ext cx="4038600" cy="5638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09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410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410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410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410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0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410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410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410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411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411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1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411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411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411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411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411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1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4121"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22"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http://www.ijams.org/library/Air_Quality_Guide_571893952312.png"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i315.photobucket.com/albums/ll445/1kidshowoff/BlackPowerFist.jpg&amp;imgrefurl=http://profile.myspace.com/index.cfm?fuseaction%3Duser.viewprofile%26friendid%3D139495583&amp;usg=__pMw-BX5tli9e3PIcrnYaFOxyWg0=&amp;h=424&amp;w=432&amp;sz=48&amp;hl=en&amp;start=5&amp;tbnid=UbeO6CYxbK-UwM:&amp;tbnh=124&amp;tbnw=126&amp;prev=/images?q%3Dblack%2Bpower%26hl%3Den%26safe%3Dactive%26rlz%3D1T4GGIH_enUS276US277"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body" idx="1"/>
          </p:nvPr>
        </p:nvSpPr>
        <p:spPr>
          <a:xfrm>
            <a:off x="838200" y="228600"/>
            <a:ext cx="8305800" cy="6629400"/>
          </a:xfrm>
        </p:spPr>
        <p:txBody>
          <a:bodyPr/>
          <a:lstStyle/>
          <a:p>
            <a:pPr>
              <a:lnSpc>
                <a:spcPct val="95000"/>
              </a:lnSpc>
            </a:pPr>
            <a:r>
              <a:rPr lang="en-US" sz="3900" u="sng" dirty="0">
                <a:effectLst>
                  <a:outerShdw blurRad="38100" dist="38100" dir="2700000" algn="tl">
                    <a:srgbClr val="C0C0C0"/>
                  </a:outerShdw>
                </a:effectLst>
              </a:rPr>
              <a:t>Essential Question</a:t>
            </a:r>
            <a:r>
              <a:rPr lang="en-US" sz="3900" dirty="0"/>
              <a:t>: </a:t>
            </a:r>
          </a:p>
          <a:p>
            <a:pPr lvl="1">
              <a:lnSpc>
                <a:spcPct val="95000"/>
              </a:lnSpc>
            </a:pPr>
            <a:r>
              <a:rPr lang="en-US" sz="3900" dirty="0"/>
              <a:t>What were the demands of </a:t>
            </a:r>
            <a:br>
              <a:rPr lang="en-US" sz="3900" dirty="0"/>
            </a:br>
            <a:r>
              <a:rPr lang="en-US" sz="3900" dirty="0"/>
              <a:t>the various “power movements” of the 1960s &amp; 1970s?</a:t>
            </a:r>
          </a:p>
          <a:p>
            <a:pPr>
              <a:lnSpc>
                <a:spcPct val="95000"/>
              </a:lnSpc>
              <a:buFont typeface="Arial" charset="0"/>
              <a:buNone/>
            </a:pPr>
            <a:endParaRPr lang="en-US" sz="3900" u="sng" dirty="0">
              <a:solidFill>
                <a:srgbClr val="FF0000"/>
              </a:solidFill>
              <a:effectLst>
                <a:outerShdw blurRad="38100" dist="38100" dir="2700000" algn="tl">
                  <a:srgbClr val="C0C0C0"/>
                </a:outerShdw>
              </a:effectLst>
            </a:endParaRPr>
          </a:p>
          <a:p>
            <a:pPr>
              <a:lnSpc>
                <a:spcPct val="95000"/>
              </a:lnSpc>
            </a:pPr>
            <a:r>
              <a:rPr lang="en-US" sz="3900" dirty="0">
                <a:solidFill>
                  <a:srgbClr val="FF0000"/>
                </a:solidFill>
                <a:effectLst>
                  <a:outerShdw blurRad="38100" dist="38100" dir="2700000" algn="tl">
                    <a:srgbClr val="C0C0C0"/>
                  </a:outerShdw>
                </a:effectLst>
              </a:rPr>
              <a:t>Use the slides below to fill in the blanks on the right hand column of the Power Movements chart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00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00388" name="Rectangle 4"/>
          <p:cNvSpPr>
            <a:spLocks noGrp="1" noChangeArrowheads="1"/>
          </p:cNvSpPr>
          <p:nvPr>
            <p:ph type="title"/>
          </p:nvPr>
        </p:nvSpPr>
        <p:spPr>
          <a:xfrm>
            <a:off x="0" y="0"/>
            <a:ext cx="9144000" cy="762000"/>
          </a:xfrm>
          <a:noFill/>
          <a:ln/>
        </p:spPr>
        <p:txBody>
          <a:bodyPr lIns="90488" tIns="44450" rIns="90488" bIns="44450"/>
          <a:lstStyle/>
          <a:p>
            <a:r>
              <a:rPr lang="en-US">
                <a:latin typeface="Calibri" pitchFamily="34" charset="0"/>
              </a:rPr>
              <a:t>“Brown Power”</a:t>
            </a:r>
          </a:p>
        </p:txBody>
      </p:sp>
      <p:sp>
        <p:nvSpPr>
          <p:cNvPr id="400389" name="Rectangle 5"/>
          <p:cNvSpPr>
            <a:spLocks noGrp="1" noChangeArrowheads="1"/>
          </p:cNvSpPr>
          <p:nvPr>
            <p:ph type="body" idx="1"/>
          </p:nvPr>
        </p:nvSpPr>
        <p:spPr>
          <a:xfrm>
            <a:off x="0" y="762000"/>
            <a:ext cx="4191000" cy="2286000"/>
          </a:xfrm>
          <a:noFill/>
          <a:ln/>
        </p:spPr>
        <p:txBody>
          <a:bodyPr lIns="90488" tIns="44450" rIns="90488" bIns="44450"/>
          <a:lstStyle/>
          <a:p>
            <a:pPr marL="0" indent="0" algn="ctr">
              <a:lnSpc>
                <a:spcPct val="95000"/>
              </a:lnSpc>
              <a:buFont typeface="Arial" charset="0"/>
              <a:buNone/>
            </a:pPr>
            <a:r>
              <a:rPr lang="en-US" sz="3600">
                <a:latin typeface="Calibri" pitchFamily="34" charset="0"/>
              </a:rPr>
              <a:t>Mexican American groups worked to improve the lives </a:t>
            </a:r>
            <a:br>
              <a:rPr lang="en-US" sz="3600">
                <a:latin typeface="Calibri" pitchFamily="34" charset="0"/>
              </a:rPr>
            </a:br>
            <a:r>
              <a:rPr lang="en-US" sz="3600">
                <a:latin typeface="Calibri" pitchFamily="34" charset="0"/>
              </a:rPr>
              <a:t>of “Chicanos”</a:t>
            </a:r>
            <a:endParaRPr lang="en-US" sz="2000">
              <a:latin typeface="Calibri" pitchFamily="34" charset="0"/>
            </a:endParaRPr>
          </a:p>
        </p:txBody>
      </p:sp>
      <p:pic>
        <p:nvPicPr>
          <p:cNvPr id="400390" name="Picture 6" descr="Chicano%20Power%20001%20HBCLS%20crop318"/>
          <p:cNvPicPr>
            <a:picLocks noChangeAspect="1" noChangeArrowheads="1"/>
          </p:cNvPicPr>
          <p:nvPr/>
        </p:nvPicPr>
        <p:blipFill>
          <a:blip r:embed="rId3" cstate="print"/>
          <a:srcRect/>
          <a:stretch>
            <a:fillRect/>
          </a:stretch>
        </p:blipFill>
        <p:spPr bwMode="auto">
          <a:xfrm>
            <a:off x="4800600" y="3349625"/>
            <a:ext cx="3733800" cy="3508375"/>
          </a:xfrm>
          <a:prstGeom prst="rect">
            <a:avLst/>
          </a:prstGeom>
          <a:noFill/>
          <a:ln w="38100">
            <a:solidFill>
              <a:schemeClr val="tx1"/>
            </a:solidFill>
            <a:miter lim="800000"/>
            <a:headEnd/>
            <a:tailEnd/>
          </a:ln>
        </p:spPr>
      </p:pic>
      <p:pic>
        <p:nvPicPr>
          <p:cNvPr id="400391" name="Picture 7" descr="SP%2006%20y%20que!%20007"/>
          <p:cNvPicPr>
            <a:picLocks noChangeAspect="1" noChangeArrowheads="1"/>
          </p:cNvPicPr>
          <p:nvPr/>
        </p:nvPicPr>
        <p:blipFill>
          <a:blip r:embed="rId4" cstate="print"/>
          <a:srcRect/>
          <a:stretch>
            <a:fillRect/>
          </a:stretch>
        </p:blipFill>
        <p:spPr bwMode="auto">
          <a:xfrm>
            <a:off x="4038600" y="762000"/>
            <a:ext cx="5105400" cy="2809875"/>
          </a:xfrm>
          <a:prstGeom prst="rect">
            <a:avLst/>
          </a:prstGeom>
          <a:noFill/>
          <a:ln w="38100">
            <a:solidFill>
              <a:schemeClr val="tx1"/>
            </a:solidFill>
            <a:miter lim="800000"/>
            <a:headEnd/>
            <a:tailEnd/>
          </a:ln>
        </p:spPr>
      </p:pic>
      <p:sp>
        <p:nvSpPr>
          <p:cNvPr id="400392" name="Rectangle 8"/>
          <p:cNvSpPr>
            <a:spLocks noChangeArrowheads="1"/>
          </p:cNvSpPr>
          <p:nvPr/>
        </p:nvSpPr>
        <p:spPr bwMode="auto">
          <a:xfrm>
            <a:off x="152400" y="3581400"/>
            <a:ext cx="4114800" cy="3225800"/>
          </a:xfrm>
          <a:prstGeom prst="rect">
            <a:avLst/>
          </a:prstGeom>
          <a:noFill/>
          <a:ln w="9525" algn="ctr">
            <a:noFill/>
            <a:miter lim="800000"/>
            <a:headEnd/>
            <a:tailEnd/>
          </a:ln>
          <a:effectLst/>
        </p:spPr>
        <p:txBody>
          <a:bodyPr>
            <a:spAutoFit/>
          </a:bodyPr>
          <a:lstStyle/>
          <a:p>
            <a:pPr>
              <a:lnSpc>
                <a:spcPct val="95000"/>
              </a:lnSpc>
              <a:spcBef>
                <a:spcPct val="20000"/>
              </a:spcBef>
              <a:buClr>
                <a:schemeClr val="accent1"/>
              </a:buClr>
              <a:buFont typeface="Arial" charset="0"/>
              <a:buNone/>
            </a:pPr>
            <a:r>
              <a:rPr kumimoji="1" lang="en-US" sz="3600"/>
              <a:t>Embraced Mexican heritage (“La Raza”) </a:t>
            </a:r>
            <a:br>
              <a:rPr kumimoji="1" lang="en-US" sz="3600"/>
            </a:br>
            <a:r>
              <a:rPr kumimoji="1" lang="en-US" sz="3600"/>
              <a:t>&amp; fought for voter registration, poverty reforms, &amp; bilingual education programs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35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935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93572" name="Rectangle 4"/>
          <p:cNvSpPr>
            <a:spLocks noGrp="1" noChangeArrowheads="1"/>
          </p:cNvSpPr>
          <p:nvPr>
            <p:ph type="title"/>
          </p:nvPr>
        </p:nvSpPr>
        <p:spPr>
          <a:xfrm>
            <a:off x="0" y="0"/>
            <a:ext cx="9144000" cy="762000"/>
          </a:xfrm>
          <a:noFill/>
          <a:ln/>
        </p:spPr>
        <p:txBody>
          <a:bodyPr lIns="90488" tIns="44450" rIns="90488" bIns="44450"/>
          <a:lstStyle/>
          <a:p>
            <a:r>
              <a:rPr lang="en-US">
                <a:latin typeface="Calibri" pitchFamily="34" charset="0"/>
              </a:rPr>
              <a:t>“Brown Power”</a:t>
            </a:r>
          </a:p>
        </p:txBody>
      </p:sp>
      <p:sp>
        <p:nvSpPr>
          <p:cNvPr id="493573" name="Rectangle 5"/>
          <p:cNvSpPr>
            <a:spLocks noGrp="1" noChangeArrowheads="1"/>
          </p:cNvSpPr>
          <p:nvPr>
            <p:ph type="body" idx="1"/>
          </p:nvPr>
        </p:nvSpPr>
        <p:spPr>
          <a:xfrm>
            <a:off x="304800" y="762000"/>
            <a:ext cx="4191000" cy="2286000"/>
          </a:xfrm>
          <a:noFill/>
          <a:ln/>
        </p:spPr>
        <p:txBody>
          <a:bodyPr lIns="90488" tIns="44450" rIns="90488" bIns="44450"/>
          <a:lstStyle/>
          <a:p>
            <a:pPr marL="0" indent="0" algn="ctr">
              <a:lnSpc>
                <a:spcPct val="95000"/>
              </a:lnSpc>
              <a:buFont typeface="Arial" charset="0"/>
              <a:buNone/>
            </a:pPr>
            <a:r>
              <a:rPr lang="en-US" sz="3600">
                <a:latin typeface="Calibri" pitchFamily="34" charset="0"/>
              </a:rPr>
              <a:t>Mexican American groups worked to improve the lives </a:t>
            </a:r>
            <a:br>
              <a:rPr lang="en-US" sz="3600">
                <a:latin typeface="Calibri" pitchFamily="34" charset="0"/>
              </a:rPr>
            </a:br>
            <a:r>
              <a:rPr lang="en-US" sz="3600">
                <a:latin typeface="Calibri" pitchFamily="34" charset="0"/>
              </a:rPr>
              <a:t>of “Chicanos”</a:t>
            </a:r>
            <a:endParaRPr lang="en-US" sz="2000">
              <a:latin typeface="Calibri" pitchFamily="34" charset="0"/>
            </a:endParaRPr>
          </a:p>
        </p:txBody>
      </p:sp>
      <p:sp>
        <p:nvSpPr>
          <p:cNvPr id="493576" name="Rectangle 8"/>
          <p:cNvSpPr>
            <a:spLocks noChangeArrowheads="1"/>
          </p:cNvSpPr>
          <p:nvPr/>
        </p:nvSpPr>
        <p:spPr bwMode="auto">
          <a:xfrm>
            <a:off x="0" y="3048000"/>
            <a:ext cx="5029200" cy="3748088"/>
          </a:xfrm>
          <a:prstGeom prst="rect">
            <a:avLst/>
          </a:prstGeom>
          <a:noFill/>
          <a:ln w="9525" algn="ctr">
            <a:noFill/>
            <a:miter lim="800000"/>
            <a:headEnd/>
            <a:tailEnd/>
          </a:ln>
          <a:effectLst/>
        </p:spPr>
        <p:txBody>
          <a:bodyPr>
            <a:spAutoFit/>
          </a:bodyPr>
          <a:lstStyle/>
          <a:p>
            <a:pPr>
              <a:lnSpc>
                <a:spcPct val="95000"/>
              </a:lnSpc>
              <a:spcBef>
                <a:spcPct val="20000"/>
              </a:spcBef>
              <a:buFont typeface="Arial" charset="0"/>
              <a:buNone/>
            </a:pPr>
            <a:r>
              <a:rPr kumimoji="1" lang="en-US" sz="3600"/>
              <a:t>César Chávez </a:t>
            </a:r>
            <a:br>
              <a:rPr kumimoji="1" lang="en-US" sz="3600"/>
            </a:br>
            <a:r>
              <a:rPr kumimoji="1" lang="en-US" sz="3600"/>
              <a:t>organized the </a:t>
            </a:r>
            <a:br>
              <a:rPr kumimoji="1" lang="en-US" sz="3600"/>
            </a:br>
            <a:r>
              <a:rPr kumimoji="1" lang="en-US" sz="3600"/>
              <a:t>United Farm Workers </a:t>
            </a:r>
            <a:br>
              <a:rPr kumimoji="1" lang="en-US" sz="3600"/>
            </a:br>
            <a:r>
              <a:rPr kumimoji="1" lang="en-US" sz="3600"/>
              <a:t>&amp; helped gain better pay, union recognition, &amp; better working conditions for farm laborers </a:t>
            </a:r>
          </a:p>
        </p:txBody>
      </p:sp>
      <p:pic>
        <p:nvPicPr>
          <p:cNvPr id="493581" name="Picture 13" descr="huelga"/>
          <p:cNvPicPr>
            <a:picLocks noChangeAspect="1" noChangeArrowheads="1"/>
          </p:cNvPicPr>
          <p:nvPr/>
        </p:nvPicPr>
        <p:blipFill>
          <a:blip r:embed="rId3" cstate="print"/>
          <a:srcRect/>
          <a:stretch>
            <a:fillRect/>
          </a:stretch>
        </p:blipFill>
        <p:spPr bwMode="auto">
          <a:xfrm>
            <a:off x="4343400" y="671513"/>
            <a:ext cx="4800600" cy="3455987"/>
          </a:xfrm>
          <a:prstGeom prst="rect">
            <a:avLst/>
          </a:prstGeom>
          <a:noFill/>
        </p:spPr>
      </p:pic>
      <p:pic>
        <p:nvPicPr>
          <p:cNvPr id="493583" name="Picture 15" descr="FarmWorkers"/>
          <p:cNvPicPr>
            <a:picLocks noChangeAspect="1" noChangeArrowheads="1"/>
          </p:cNvPicPr>
          <p:nvPr/>
        </p:nvPicPr>
        <p:blipFill>
          <a:blip r:embed="rId4" cstate="print"/>
          <a:srcRect/>
          <a:stretch>
            <a:fillRect/>
          </a:stretch>
        </p:blipFill>
        <p:spPr bwMode="auto">
          <a:xfrm>
            <a:off x="4800600" y="4019550"/>
            <a:ext cx="4038600" cy="2838450"/>
          </a:xfrm>
          <a:prstGeom prst="rect">
            <a:avLst/>
          </a:prstGeom>
          <a:noFill/>
        </p:spPr>
      </p:pic>
      <p:pic>
        <p:nvPicPr>
          <p:cNvPr id="493585" name="Picture 17" descr="aa_chavez_huelga_2_e"/>
          <p:cNvPicPr>
            <a:picLocks noChangeAspect="1" noChangeArrowheads="1"/>
          </p:cNvPicPr>
          <p:nvPr/>
        </p:nvPicPr>
        <p:blipFill>
          <a:blip r:embed="rId5" cstate="print"/>
          <a:srcRect/>
          <a:stretch>
            <a:fillRect/>
          </a:stretch>
        </p:blipFill>
        <p:spPr bwMode="auto">
          <a:xfrm>
            <a:off x="4965700" y="1143000"/>
            <a:ext cx="4178300" cy="5410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93581"/>
                                        </p:tgtEl>
                                      </p:cBhvr>
                                    </p:animEffect>
                                    <p:set>
                                      <p:cBhvr>
                                        <p:cTn id="7" dur="1" fill="hold">
                                          <p:stCondLst>
                                            <p:cond delay="999"/>
                                          </p:stCondLst>
                                        </p:cTn>
                                        <p:tgtEl>
                                          <p:spTgt spid="49358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93583"/>
                                        </p:tgtEl>
                                      </p:cBhvr>
                                    </p:animEffect>
                                    <p:set>
                                      <p:cBhvr>
                                        <p:cTn id="10" dur="1" fill="hold">
                                          <p:stCondLst>
                                            <p:cond delay="999"/>
                                          </p:stCondLst>
                                        </p:cTn>
                                        <p:tgtEl>
                                          <p:spTgt spid="49358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93585"/>
                                        </p:tgtEl>
                                        <p:attrNameLst>
                                          <p:attrName>style.visibility</p:attrName>
                                        </p:attrNameLst>
                                      </p:cBhvr>
                                      <p:to>
                                        <p:strVal val="visible"/>
                                      </p:to>
                                    </p:set>
                                    <p:animEffect transition="in" filter="fade">
                                      <p:cBhvr>
                                        <p:cTn id="13" dur="1000"/>
                                        <p:tgtEl>
                                          <p:spTgt spid="49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Rainbow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The Gay Liberation Movement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0" y="0"/>
            <a:ext cx="8915400" cy="685800"/>
          </a:xfrm>
        </p:spPr>
        <p:txBody>
          <a:bodyPr/>
          <a:lstStyle/>
          <a:p>
            <a:r>
              <a:rPr lang="en-US">
                <a:latin typeface="Calibri" pitchFamily="34" charset="0"/>
              </a:rPr>
              <a:t>“Rainbow Power”</a:t>
            </a:r>
          </a:p>
        </p:txBody>
      </p:sp>
      <p:sp>
        <p:nvSpPr>
          <p:cNvPr id="406531" name="Rectangle 3"/>
          <p:cNvSpPr>
            <a:spLocks noGrp="1" noChangeArrowheads="1"/>
          </p:cNvSpPr>
          <p:nvPr>
            <p:ph type="body" idx="1"/>
          </p:nvPr>
        </p:nvSpPr>
        <p:spPr>
          <a:xfrm>
            <a:off x="76200" y="1752600"/>
            <a:ext cx="4267200" cy="3276600"/>
          </a:xfrm>
        </p:spPr>
        <p:txBody>
          <a:bodyPr/>
          <a:lstStyle/>
          <a:p>
            <a:pPr marL="0" indent="0" algn="ctr">
              <a:lnSpc>
                <a:spcPct val="90000"/>
              </a:lnSpc>
              <a:spcBef>
                <a:spcPct val="10000"/>
              </a:spcBef>
              <a:buFont typeface="Arial" charset="0"/>
              <a:buNone/>
            </a:pPr>
            <a:r>
              <a:rPr lang="en-US" sz="3600">
                <a:latin typeface="Calibri" pitchFamily="34" charset="0"/>
              </a:rPr>
              <a:t>The Gay Liberation movement started </a:t>
            </a:r>
            <a:br>
              <a:rPr lang="en-US" sz="3600">
                <a:latin typeface="Calibri" pitchFamily="34" charset="0"/>
              </a:rPr>
            </a:br>
            <a:r>
              <a:rPr lang="en-US" sz="3600">
                <a:latin typeface="Calibri" pitchFamily="34" charset="0"/>
              </a:rPr>
              <a:t>in 1969 after a </a:t>
            </a:r>
            <a:br>
              <a:rPr lang="en-US" sz="3600">
                <a:latin typeface="Calibri" pitchFamily="34" charset="0"/>
              </a:rPr>
            </a:br>
            <a:r>
              <a:rPr lang="en-US" sz="3600">
                <a:latin typeface="Calibri" pitchFamily="34" charset="0"/>
              </a:rPr>
              <a:t>police raid at the Stonewall Inn led to riots in New York City</a:t>
            </a:r>
          </a:p>
        </p:txBody>
      </p:sp>
      <p:pic>
        <p:nvPicPr>
          <p:cNvPr id="406537" name="Picture 9" descr="1969_Stonewall"/>
          <p:cNvPicPr>
            <a:picLocks noChangeAspect="1" noChangeArrowheads="1"/>
          </p:cNvPicPr>
          <p:nvPr/>
        </p:nvPicPr>
        <p:blipFill>
          <a:blip r:embed="rId2" cstate="print"/>
          <a:srcRect/>
          <a:stretch>
            <a:fillRect/>
          </a:stretch>
        </p:blipFill>
        <p:spPr bwMode="auto">
          <a:xfrm>
            <a:off x="4343400" y="685800"/>
            <a:ext cx="4800600" cy="2851150"/>
          </a:xfrm>
          <a:prstGeom prst="rect">
            <a:avLst/>
          </a:prstGeom>
          <a:noFill/>
        </p:spPr>
      </p:pic>
      <p:pic>
        <p:nvPicPr>
          <p:cNvPr id="406539" name="Picture 11" descr="Stonewall%2Brioting"/>
          <p:cNvPicPr>
            <a:picLocks noChangeAspect="1" noChangeArrowheads="1"/>
          </p:cNvPicPr>
          <p:nvPr/>
        </p:nvPicPr>
        <p:blipFill>
          <a:blip r:embed="rId3" cstate="print"/>
          <a:srcRect/>
          <a:stretch>
            <a:fillRect/>
          </a:stretch>
        </p:blipFill>
        <p:spPr bwMode="auto">
          <a:xfrm>
            <a:off x="4343400" y="3644900"/>
            <a:ext cx="4800600" cy="3213100"/>
          </a:xfrm>
          <a:prstGeom prst="rect">
            <a:avLst/>
          </a:prstGeom>
          <a:noFill/>
        </p:spPr>
      </p:pic>
      <p:pic>
        <p:nvPicPr>
          <p:cNvPr id="406540" name="Picture 12" descr="glf"/>
          <p:cNvPicPr>
            <a:picLocks noChangeAspect="1" noChangeArrowheads="1"/>
          </p:cNvPicPr>
          <p:nvPr/>
        </p:nvPicPr>
        <p:blipFill>
          <a:blip r:embed="rId4" cstate="print"/>
          <a:srcRect/>
          <a:stretch>
            <a:fillRect/>
          </a:stretch>
        </p:blipFill>
        <p:spPr bwMode="auto">
          <a:xfrm>
            <a:off x="4419600" y="1295400"/>
            <a:ext cx="4700588" cy="4876800"/>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6539"/>
                                        </p:tgtEl>
                                      </p:cBhvr>
                                    </p:animEffect>
                                    <p:set>
                                      <p:cBhvr>
                                        <p:cTn id="7" dur="1" fill="hold">
                                          <p:stCondLst>
                                            <p:cond delay="999"/>
                                          </p:stCondLst>
                                        </p:cTn>
                                        <p:tgtEl>
                                          <p:spTgt spid="40653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06537"/>
                                        </p:tgtEl>
                                      </p:cBhvr>
                                    </p:animEffect>
                                    <p:set>
                                      <p:cBhvr>
                                        <p:cTn id="10" dur="1" fill="hold">
                                          <p:stCondLst>
                                            <p:cond delay="999"/>
                                          </p:stCondLst>
                                        </p:cTn>
                                        <p:tgtEl>
                                          <p:spTgt spid="40653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06540"/>
                                        </p:tgtEl>
                                        <p:attrNameLst>
                                          <p:attrName>style.visibility</p:attrName>
                                        </p:attrNameLst>
                                      </p:cBhvr>
                                      <p:to>
                                        <p:strVal val="visible"/>
                                      </p:to>
                                    </p:set>
                                    <p:animEffect transition="in" filter="fade">
                                      <p:cBhvr>
                                        <p:cTn id="13" dur="2000"/>
                                        <p:tgtEl>
                                          <p:spTgt spid="406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0" y="0"/>
            <a:ext cx="9144000" cy="990600"/>
          </a:xfrm>
        </p:spPr>
        <p:txBody>
          <a:bodyPr/>
          <a:lstStyle/>
          <a:p>
            <a:r>
              <a:rPr lang="en-US">
                <a:latin typeface="Calibri" pitchFamily="34" charset="0"/>
              </a:rPr>
              <a:t>“Rainbow Power”</a:t>
            </a:r>
          </a:p>
        </p:txBody>
      </p:sp>
      <p:sp>
        <p:nvSpPr>
          <p:cNvPr id="497667" name="Rectangle 3"/>
          <p:cNvSpPr>
            <a:spLocks noGrp="1" noChangeArrowheads="1"/>
          </p:cNvSpPr>
          <p:nvPr>
            <p:ph type="body" idx="1"/>
          </p:nvPr>
        </p:nvSpPr>
        <p:spPr>
          <a:xfrm>
            <a:off x="76200" y="1143000"/>
            <a:ext cx="4495800" cy="2590800"/>
          </a:xfrm>
        </p:spPr>
        <p:txBody>
          <a:bodyPr/>
          <a:lstStyle/>
          <a:p>
            <a:pPr marL="0" indent="0" algn="ctr">
              <a:lnSpc>
                <a:spcPct val="90000"/>
              </a:lnSpc>
              <a:spcBef>
                <a:spcPct val="10000"/>
              </a:spcBef>
              <a:buFont typeface="Arial" charset="0"/>
              <a:buNone/>
            </a:pPr>
            <a:r>
              <a:rPr lang="en-US" sz="3600">
                <a:latin typeface="Calibri" pitchFamily="34" charset="0"/>
              </a:rPr>
              <a:t>The Gay Liberation Front (GLF) was formed to bring an </a:t>
            </a:r>
            <a:br>
              <a:rPr lang="en-US" sz="3600">
                <a:latin typeface="Calibri" pitchFamily="34" charset="0"/>
              </a:rPr>
            </a:br>
            <a:r>
              <a:rPr lang="en-US" sz="3600">
                <a:latin typeface="Calibri" pitchFamily="34" charset="0"/>
              </a:rPr>
              <a:t>end to discrimination against homosexuals </a:t>
            </a:r>
          </a:p>
        </p:txBody>
      </p:sp>
      <p:sp>
        <p:nvSpPr>
          <p:cNvPr id="497672" name="Rectangle 8"/>
          <p:cNvSpPr>
            <a:spLocks noChangeArrowheads="1"/>
          </p:cNvSpPr>
          <p:nvPr/>
        </p:nvSpPr>
        <p:spPr bwMode="auto">
          <a:xfrm>
            <a:off x="76200" y="3962400"/>
            <a:ext cx="4495800" cy="2590800"/>
          </a:xfrm>
          <a:prstGeom prst="rect">
            <a:avLst/>
          </a:prstGeom>
          <a:noFill/>
          <a:ln w="9525">
            <a:noFill/>
            <a:miter lim="800000"/>
            <a:headEnd/>
            <a:tailEnd/>
          </a:ln>
        </p:spPr>
        <p:txBody>
          <a:bodyPr/>
          <a:lstStyle/>
          <a:p>
            <a:pPr>
              <a:lnSpc>
                <a:spcPct val="90000"/>
              </a:lnSpc>
              <a:spcBef>
                <a:spcPct val="10000"/>
              </a:spcBef>
              <a:buClr>
                <a:schemeClr val="accent1"/>
              </a:buClr>
              <a:buFont typeface="Arial" charset="0"/>
              <a:buNone/>
            </a:pPr>
            <a:r>
              <a:rPr kumimoji="1" lang="en-US" sz="3600"/>
              <a:t>The GLF emphasized “gay pride” &amp; encouraged people to “come out of the closet”</a:t>
            </a:r>
          </a:p>
        </p:txBody>
      </p:sp>
      <p:pic>
        <p:nvPicPr>
          <p:cNvPr id="497673" name="Picture 9" descr="Cover illustration from: 'Martin Duberman. Stonewall. New York: Penguin, 1993.'"/>
          <p:cNvPicPr>
            <a:picLocks noChangeAspect="1" noChangeArrowheads="1"/>
          </p:cNvPicPr>
          <p:nvPr/>
        </p:nvPicPr>
        <p:blipFill>
          <a:blip r:embed="rId3" cstate="print"/>
          <a:srcRect l="6451"/>
          <a:stretch>
            <a:fillRect/>
          </a:stretch>
        </p:blipFill>
        <p:spPr bwMode="auto">
          <a:xfrm>
            <a:off x="4568825" y="1371600"/>
            <a:ext cx="4575175" cy="4724400"/>
          </a:xfrm>
          <a:prstGeom prst="rect">
            <a:avLst/>
          </a:prstGeom>
          <a:noFill/>
          <a:ln w="38100">
            <a:noFill/>
            <a:miter lim="800000"/>
            <a:headEnd/>
            <a:tailEnd/>
          </a:ln>
        </p:spPr>
      </p:pic>
      <p:pic>
        <p:nvPicPr>
          <p:cNvPr id="497675" name="Picture 11" descr="1gay2"/>
          <p:cNvPicPr>
            <a:picLocks noChangeAspect="1" noChangeArrowheads="1"/>
          </p:cNvPicPr>
          <p:nvPr/>
        </p:nvPicPr>
        <p:blipFill>
          <a:blip r:embed="rId4" cstate="print"/>
          <a:srcRect t="3636" r="7117"/>
          <a:stretch>
            <a:fillRect/>
          </a:stretch>
        </p:blipFill>
        <p:spPr bwMode="auto">
          <a:xfrm>
            <a:off x="4495800" y="1676400"/>
            <a:ext cx="4648200" cy="3775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97673"/>
                                        </p:tgtEl>
                                      </p:cBhvr>
                                    </p:animEffect>
                                    <p:set>
                                      <p:cBhvr>
                                        <p:cTn id="7" dur="1" fill="hold">
                                          <p:stCondLst>
                                            <p:cond delay="1999"/>
                                          </p:stCondLst>
                                        </p:cTn>
                                        <p:tgtEl>
                                          <p:spTgt spid="49767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97675"/>
                                        </p:tgtEl>
                                        <p:attrNameLst>
                                          <p:attrName>style.visibility</p:attrName>
                                        </p:attrNameLst>
                                      </p:cBhvr>
                                      <p:to>
                                        <p:strVal val="visible"/>
                                      </p:to>
                                    </p:set>
                                    <p:animEffect transition="in" filter="fade">
                                      <p:cBhvr>
                                        <p:cTn id="10" dur="2000"/>
                                        <p:tgtEl>
                                          <p:spTgt spid="497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Red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The Native American Movement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0" y="0"/>
            <a:ext cx="8915400" cy="914400"/>
          </a:xfrm>
        </p:spPr>
        <p:txBody>
          <a:bodyPr/>
          <a:lstStyle/>
          <a:p>
            <a:r>
              <a:rPr lang="en-US">
                <a:latin typeface="Calibri" pitchFamily="34" charset="0"/>
              </a:rPr>
              <a:t>Red Power</a:t>
            </a:r>
          </a:p>
        </p:txBody>
      </p:sp>
      <p:sp>
        <p:nvSpPr>
          <p:cNvPr id="505859" name="Rectangle 3"/>
          <p:cNvSpPr>
            <a:spLocks noGrp="1" noChangeArrowheads="1"/>
          </p:cNvSpPr>
          <p:nvPr>
            <p:ph type="body" idx="1"/>
          </p:nvPr>
        </p:nvSpPr>
        <p:spPr>
          <a:xfrm>
            <a:off x="0" y="838200"/>
            <a:ext cx="4876800" cy="3429000"/>
          </a:xfrm>
        </p:spPr>
        <p:txBody>
          <a:bodyPr/>
          <a:lstStyle/>
          <a:p>
            <a:pPr marL="0" indent="0" algn="ctr">
              <a:lnSpc>
                <a:spcPct val="85000"/>
              </a:lnSpc>
              <a:buFont typeface="Arial" charset="0"/>
              <a:buNone/>
            </a:pPr>
            <a:r>
              <a:rPr lang="en-US" sz="3600">
                <a:latin typeface="Calibri" pitchFamily="34" charset="0"/>
              </a:rPr>
              <a:t>By the 1960s, </a:t>
            </a:r>
            <a:br>
              <a:rPr lang="en-US" sz="3600">
                <a:latin typeface="Calibri" pitchFamily="34" charset="0"/>
              </a:rPr>
            </a:br>
            <a:r>
              <a:rPr lang="en-US" sz="3600">
                <a:latin typeface="Calibri" pitchFamily="34" charset="0"/>
              </a:rPr>
              <a:t>Native Americans had   the lowest income, highest unemployment rate, &amp; shortest life expectancy of any   group of Americans </a:t>
            </a:r>
          </a:p>
        </p:txBody>
      </p:sp>
      <p:sp>
        <p:nvSpPr>
          <p:cNvPr id="505860" name="Rectangle 4"/>
          <p:cNvSpPr>
            <a:spLocks noChangeArrowheads="1"/>
          </p:cNvSpPr>
          <p:nvPr/>
        </p:nvSpPr>
        <p:spPr bwMode="auto">
          <a:xfrm>
            <a:off x="76200" y="4343400"/>
            <a:ext cx="5029200" cy="2286000"/>
          </a:xfrm>
          <a:prstGeom prst="rect">
            <a:avLst/>
          </a:prstGeom>
          <a:noFill/>
          <a:ln w="9525">
            <a:noFill/>
            <a:miter lim="800000"/>
            <a:headEnd/>
            <a:tailEnd/>
          </a:ln>
        </p:spPr>
        <p:txBody>
          <a:bodyPr/>
          <a:lstStyle/>
          <a:p>
            <a:pPr>
              <a:lnSpc>
                <a:spcPct val="85000"/>
              </a:lnSpc>
              <a:spcBef>
                <a:spcPct val="20000"/>
              </a:spcBef>
              <a:buClr>
                <a:schemeClr val="accent1"/>
              </a:buClr>
              <a:buFont typeface="Arial" charset="0"/>
              <a:buNone/>
            </a:pPr>
            <a:r>
              <a:rPr kumimoji="1" lang="en-US" sz="3600">
                <a:solidFill>
                  <a:schemeClr val="folHlink"/>
                </a:solidFill>
              </a:rPr>
              <a:t>Indian groups began demanding tribal autonomy &amp; the return </a:t>
            </a:r>
            <a:br>
              <a:rPr kumimoji="1" lang="en-US" sz="3600">
                <a:solidFill>
                  <a:schemeClr val="folHlink"/>
                </a:solidFill>
              </a:rPr>
            </a:br>
            <a:r>
              <a:rPr kumimoji="1" lang="en-US" sz="3600">
                <a:solidFill>
                  <a:schemeClr val="folHlink"/>
                </a:solidFill>
              </a:rPr>
              <a:t>of lands taken by broken treaties with Indian tribes</a:t>
            </a:r>
          </a:p>
        </p:txBody>
      </p:sp>
      <p:pic>
        <p:nvPicPr>
          <p:cNvPr id="505862" name="Picture 6" descr="File:Flag of the American Indian Movement.svg"/>
          <p:cNvPicPr>
            <a:picLocks noChangeAspect="1" noChangeArrowheads="1"/>
          </p:cNvPicPr>
          <p:nvPr/>
        </p:nvPicPr>
        <p:blipFill>
          <a:blip r:embed="rId3" cstate="print"/>
          <a:srcRect/>
          <a:stretch>
            <a:fillRect/>
          </a:stretch>
        </p:blipFill>
        <p:spPr bwMode="auto">
          <a:xfrm>
            <a:off x="4800600" y="736600"/>
            <a:ext cx="4267200" cy="2844800"/>
          </a:xfrm>
          <a:prstGeom prst="rect">
            <a:avLst/>
          </a:prstGeom>
          <a:noFill/>
        </p:spPr>
      </p:pic>
      <p:pic>
        <p:nvPicPr>
          <p:cNvPr id="505864" name="Picture 8" descr="Alcatraz_Occupiers_1971"/>
          <p:cNvPicPr>
            <a:picLocks noChangeAspect="1" noChangeArrowheads="1"/>
          </p:cNvPicPr>
          <p:nvPr/>
        </p:nvPicPr>
        <p:blipFill>
          <a:blip r:embed="rId4" cstate="print"/>
          <a:srcRect/>
          <a:stretch>
            <a:fillRect/>
          </a:stretch>
        </p:blipFill>
        <p:spPr bwMode="auto">
          <a:xfrm>
            <a:off x="5105400" y="3630613"/>
            <a:ext cx="3886200" cy="32273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0" y="0"/>
            <a:ext cx="8915400" cy="914400"/>
          </a:xfrm>
        </p:spPr>
        <p:txBody>
          <a:bodyPr/>
          <a:lstStyle/>
          <a:p>
            <a:r>
              <a:rPr lang="en-US">
                <a:latin typeface="Calibri" pitchFamily="34" charset="0"/>
              </a:rPr>
              <a:t>Red Power</a:t>
            </a:r>
          </a:p>
        </p:txBody>
      </p:sp>
      <p:sp>
        <p:nvSpPr>
          <p:cNvPr id="507907" name="Rectangle 3"/>
          <p:cNvSpPr>
            <a:spLocks noGrp="1" noChangeArrowheads="1"/>
          </p:cNvSpPr>
          <p:nvPr>
            <p:ph type="body" idx="1"/>
          </p:nvPr>
        </p:nvSpPr>
        <p:spPr>
          <a:xfrm>
            <a:off x="0" y="762000"/>
            <a:ext cx="9144000" cy="1066800"/>
          </a:xfrm>
        </p:spPr>
        <p:txBody>
          <a:bodyPr/>
          <a:lstStyle/>
          <a:p>
            <a:pPr marL="0" indent="0" algn="ctr">
              <a:lnSpc>
                <a:spcPct val="85000"/>
              </a:lnSpc>
              <a:buFont typeface="Arial" charset="0"/>
              <a:buNone/>
            </a:pPr>
            <a:r>
              <a:rPr lang="en-US" sz="3600">
                <a:latin typeface="Calibri" pitchFamily="34" charset="0"/>
              </a:rPr>
              <a:t>In 1969, a group of 78 Native Americans </a:t>
            </a:r>
            <a:br>
              <a:rPr lang="en-US" sz="3600">
                <a:latin typeface="Calibri" pitchFamily="34" charset="0"/>
              </a:rPr>
            </a:br>
            <a:r>
              <a:rPr lang="en-US" sz="3600">
                <a:latin typeface="Calibri" pitchFamily="34" charset="0"/>
              </a:rPr>
              <a:t>seized Alcatraz Island in San Francisco </a:t>
            </a:r>
          </a:p>
        </p:txBody>
      </p:sp>
      <p:sp>
        <p:nvSpPr>
          <p:cNvPr id="507911" name="Rectangle 7"/>
          <p:cNvSpPr>
            <a:spLocks noChangeArrowheads="1"/>
          </p:cNvSpPr>
          <p:nvPr/>
        </p:nvSpPr>
        <p:spPr bwMode="auto">
          <a:xfrm>
            <a:off x="0" y="3276600"/>
            <a:ext cx="4267200" cy="2895600"/>
          </a:xfrm>
          <a:prstGeom prst="rect">
            <a:avLst/>
          </a:prstGeom>
          <a:noFill/>
          <a:ln w="9525">
            <a:noFill/>
            <a:miter lim="800000"/>
            <a:headEnd/>
            <a:tailEnd/>
          </a:ln>
        </p:spPr>
        <p:txBody>
          <a:bodyPr/>
          <a:lstStyle/>
          <a:p>
            <a:pPr>
              <a:lnSpc>
                <a:spcPct val="85000"/>
              </a:lnSpc>
              <a:spcBef>
                <a:spcPct val="20000"/>
              </a:spcBef>
              <a:buClr>
                <a:schemeClr val="accent1"/>
              </a:buClr>
              <a:buFont typeface="Arial" charset="0"/>
              <a:buNone/>
            </a:pPr>
            <a:r>
              <a:rPr kumimoji="1" lang="en-US" sz="3600"/>
              <a:t>In 1973, 200 armed Indians took control  of Wounded Knee in South Dakota, </a:t>
            </a:r>
            <a:br>
              <a:rPr kumimoji="1" lang="en-US" sz="3600"/>
            </a:br>
            <a:r>
              <a:rPr kumimoji="1" lang="en-US" sz="3600"/>
              <a:t>the site of the 1890 massacre of Indians</a:t>
            </a:r>
          </a:p>
        </p:txBody>
      </p:sp>
      <p:pic>
        <p:nvPicPr>
          <p:cNvPr id="507912" name="Picture 8" descr="Alcatraz-400"/>
          <p:cNvPicPr>
            <a:picLocks noChangeAspect="1" noChangeArrowheads="1"/>
          </p:cNvPicPr>
          <p:nvPr/>
        </p:nvPicPr>
        <p:blipFill>
          <a:blip r:embed="rId3" cstate="print"/>
          <a:srcRect/>
          <a:stretch>
            <a:fillRect/>
          </a:stretch>
        </p:blipFill>
        <p:spPr bwMode="auto">
          <a:xfrm>
            <a:off x="0" y="1766888"/>
            <a:ext cx="9144000" cy="5091112"/>
          </a:xfrm>
          <a:prstGeom prst="rect">
            <a:avLst/>
          </a:prstGeom>
          <a:noFill/>
        </p:spPr>
      </p:pic>
      <p:pic>
        <p:nvPicPr>
          <p:cNvPr id="507916" name="Picture 12" descr="7264599e2dd2e8039a5e9be76cb6df65"/>
          <p:cNvPicPr>
            <a:picLocks noChangeAspect="1" noChangeArrowheads="1"/>
          </p:cNvPicPr>
          <p:nvPr/>
        </p:nvPicPr>
        <p:blipFill>
          <a:blip r:embed="rId4" cstate="print"/>
          <a:srcRect/>
          <a:stretch>
            <a:fillRect/>
          </a:stretch>
        </p:blipFill>
        <p:spPr bwMode="auto">
          <a:xfrm>
            <a:off x="1828800" y="1724025"/>
            <a:ext cx="5715000" cy="5133975"/>
          </a:xfrm>
          <a:prstGeom prst="rect">
            <a:avLst/>
          </a:prstGeom>
          <a:noFill/>
        </p:spPr>
      </p:pic>
      <p:pic>
        <p:nvPicPr>
          <p:cNvPr id="507918" name="Picture 14" descr="main story photo goes here"/>
          <p:cNvPicPr>
            <a:picLocks noChangeAspect="1" noChangeArrowheads="1"/>
          </p:cNvPicPr>
          <p:nvPr/>
        </p:nvPicPr>
        <p:blipFill>
          <a:blip r:embed="rId5" cstate="print"/>
          <a:srcRect/>
          <a:stretch>
            <a:fillRect/>
          </a:stretch>
        </p:blipFill>
        <p:spPr bwMode="auto">
          <a:xfrm>
            <a:off x="0" y="2057400"/>
            <a:ext cx="9144000" cy="4440238"/>
          </a:xfrm>
          <a:prstGeom prst="rect">
            <a:avLst/>
          </a:prstGeom>
          <a:noFill/>
          <a:ln w="57150">
            <a:solidFill>
              <a:schemeClr val="tx1"/>
            </a:solidFill>
            <a:miter lim="800000"/>
            <a:headEnd/>
            <a:tailEnd/>
          </a:ln>
        </p:spPr>
      </p:pic>
      <p:pic>
        <p:nvPicPr>
          <p:cNvPr id="507922" name="Picture 18" descr="woundedknee"/>
          <p:cNvPicPr>
            <a:picLocks noChangeAspect="1" noChangeArrowheads="1"/>
          </p:cNvPicPr>
          <p:nvPr/>
        </p:nvPicPr>
        <p:blipFill>
          <a:blip r:embed="rId6" cstate="print">
            <a:lum bright="18000" contrast="24000"/>
          </a:blip>
          <a:srcRect/>
          <a:stretch>
            <a:fillRect/>
          </a:stretch>
        </p:blipFill>
        <p:spPr bwMode="auto">
          <a:xfrm>
            <a:off x="4267200" y="3190875"/>
            <a:ext cx="4876800" cy="3667125"/>
          </a:xfrm>
          <a:prstGeom prst="rect">
            <a:avLst/>
          </a:prstGeom>
          <a:noFill/>
        </p:spPr>
      </p:pic>
      <p:pic>
        <p:nvPicPr>
          <p:cNvPr id="507924" name="Picture 20" descr="Wounded_Knee1973a"/>
          <p:cNvPicPr>
            <a:picLocks noChangeAspect="1" noChangeArrowheads="1"/>
          </p:cNvPicPr>
          <p:nvPr/>
        </p:nvPicPr>
        <p:blipFill>
          <a:blip r:embed="rId7" cstate="print"/>
          <a:srcRect/>
          <a:stretch>
            <a:fillRect/>
          </a:stretch>
        </p:blipFill>
        <p:spPr bwMode="auto">
          <a:xfrm>
            <a:off x="4495800" y="76200"/>
            <a:ext cx="43434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07912"/>
                                        </p:tgtEl>
                                      </p:cBhvr>
                                    </p:animEffect>
                                    <p:set>
                                      <p:cBhvr>
                                        <p:cTn id="7" dur="1" fill="hold">
                                          <p:stCondLst>
                                            <p:cond delay="1999"/>
                                          </p:stCondLst>
                                        </p:cTn>
                                        <p:tgtEl>
                                          <p:spTgt spid="5079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07916"/>
                                        </p:tgtEl>
                                        <p:attrNameLst>
                                          <p:attrName>style.visibility</p:attrName>
                                        </p:attrNameLst>
                                      </p:cBhvr>
                                      <p:to>
                                        <p:strVal val="visible"/>
                                      </p:to>
                                    </p:set>
                                    <p:animEffect transition="in" filter="fade">
                                      <p:cBhvr>
                                        <p:cTn id="10" dur="2000"/>
                                        <p:tgtEl>
                                          <p:spTgt spid="5079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07916"/>
                                        </p:tgtEl>
                                      </p:cBhvr>
                                    </p:animEffect>
                                    <p:set>
                                      <p:cBhvr>
                                        <p:cTn id="15" dur="1" fill="hold">
                                          <p:stCondLst>
                                            <p:cond delay="1999"/>
                                          </p:stCondLst>
                                        </p:cTn>
                                        <p:tgtEl>
                                          <p:spTgt spid="5079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07918"/>
                                        </p:tgtEl>
                                        <p:attrNameLst>
                                          <p:attrName>style.visibility</p:attrName>
                                        </p:attrNameLst>
                                      </p:cBhvr>
                                      <p:to>
                                        <p:strVal val="visible"/>
                                      </p:to>
                                    </p:set>
                                    <p:animEffect transition="in" filter="fade">
                                      <p:cBhvr>
                                        <p:cTn id="18" dur="2000"/>
                                        <p:tgtEl>
                                          <p:spTgt spid="5079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507918"/>
                                        </p:tgtEl>
                                      </p:cBhvr>
                                    </p:animEffect>
                                    <p:set>
                                      <p:cBhvr>
                                        <p:cTn id="23" dur="1" fill="hold">
                                          <p:stCondLst>
                                            <p:cond delay="1999"/>
                                          </p:stCondLst>
                                        </p:cTn>
                                        <p:tgtEl>
                                          <p:spTgt spid="50791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507907">
                                            <p:txEl>
                                              <p:pRg st="0" end="0"/>
                                            </p:txEl>
                                          </p:spTgt>
                                        </p:tgtEl>
                                      </p:cBhvr>
                                    </p:animEffect>
                                    <p:set>
                                      <p:cBhvr>
                                        <p:cTn id="26" dur="1" fill="hold">
                                          <p:stCondLst>
                                            <p:cond delay="1999"/>
                                          </p:stCondLst>
                                        </p:cTn>
                                        <p:tgtEl>
                                          <p:spTgt spid="507907">
                                            <p:txEl>
                                              <p:pRg st="0" end="0"/>
                                            </p:txEl>
                                          </p:spTgt>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07911"/>
                                        </p:tgtEl>
                                        <p:attrNameLst>
                                          <p:attrName>style.visibility</p:attrName>
                                        </p:attrNameLst>
                                      </p:cBhvr>
                                      <p:to>
                                        <p:strVal val="visible"/>
                                      </p:to>
                                    </p:set>
                                    <p:animEffect transition="in" filter="fade">
                                      <p:cBhvr>
                                        <p:cTn id="29" dur="2000"/>
                                        <p:tgtEl>
                                          <p:spTgt spid="507911"/>
                                        </p:tgtEl>
                                      </p:cBhvr>
                                    </p:animEffect>
                                  </p:childTnLst>
                                </p:cTn>
                              </p:par>
                              <p:par>
                                <p:cTn id="30" presetID="10" presetClass="entr" presetSubtype="0" fill="hold" nodeType="withEffect">
                                  <p:stCondLst>
                                    <p:cond delay="0"/>
                                  </p:stCondLst>
                                  <p:childTnLst>
                                    <p:set>
                                      <p:cBhvr>
                                        <p:cTn id="31" dur="1" fill="hold">
                                          <p:stCondLst>
                                            <p:cond delay="0"/>
                                          </p:stCondLst>
                                        </p:cTn>
                                        <p:tgtEl>
                                          <p:spTgt spid="507922"/>
                                        </p:tgtEl>
                                        <p:attrNameLst>
                                          <p:attrName>style.visibility</p:attrName>
                                        </p:attrNameLst>
                                      </p:cBhvr>
                                      <p:to>
                                        <p:strVal val="visible"/>
                                      </p:to>
                                    </p:set>
                                    <p:animEffect transition="in" filter="fade">
                                      <p:cBhvr>
                                        <p:cTn id="32" dur="2000"/>
                                        <p:tgtEl>
                                          <p:spTgt spid="507922"/>
                                        </p:tgtEl>
                                      </p:cBhvr>
                                    </p:animEffect>
                                  </p:childTnLst>
                                </p:cTn>
                              </p:par>
                              <p:par>
                                <p:cTn id="33" presetID="10" presetClass="entr" presetSubtype="0" fill="hold" nodeType="withEffect">
                                  <p:stCondLst>
                                    <p:cond delay="0"/>
                                  </p:stCondLst>
                                  <p:childTnLst>
                                    <p:set>
                                      <p:cBhvr>
                                        <p:cTn id="34" dur="1" fill="hold">
                                          <p:stCondLst>
                                            <p:cond delay="0"/>
                                          </p:stCondLst>
                                        </p:cTn>
                                        <p:tgtEl>
                                          <p:spTgt spid="507924"/>
                                        </p:tgtEl>
                                        <p:attrNameLst>
                                          <p:attrName>style.visibility</p:attrName>
                                        </p:attrNameLst>
                                      </p:cBhvr>
                                      <p:to>
                                        <p:strVal val="visible"/>
                                      </p:to>
                                    </p:set>
                                    <p:animEffect transition="in" filter="fade">
                                      <p:cBhvr>
                                        <p:cTn id="35" dur="2000"/>
                                        <p:tgtEl>
                                          <p:spTgt spid="507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P spid="5079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44" name="Picture 4"/>
          <p:cNvPicPr>
            <a:picLocks noChangeAspect="1" noChangeArrowheads="1"/>
          </p:cNvPicPr>
          <p:nvPr/>
        </p:nvPicPr>
        <p:blipFill>
          <a:blip r:embed="rId2" cstate="print">
            <a:lum bright="-12000" contrast="12000"/>
          </a:blip>
          <a:srcRect/>
          <a:stretch>
            <a:fillRect/>
          </a:stretch>
        </p:blipFill>
        <p:spPr bwMode="auto">
          <a:xfrm>
            <a:off x="0" y="152400"/>
            <a:ext cx="9139238" cy="6529388"/>
          </a:xfrm>
          <a:prstGeom prst="rect">
            <a:avLst/>
          </a:prstGeom>
          <a:noFill/>
          <a:ln w="38100">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Pink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The Women’s Movement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Black Power</a:t>
            </a:r>
            <a:r>
              <a:rPr lang="en-US" sz="6000">
                <a:solidFill>
                  <a:schemeClr val="tx1"/>
                </a:solidFill>
                <a:latin typeface="Calibri" pitchFamily="34" charset="0"/>
              </a:rPr>
              <a:t>: </a:t>
            </a:r>
            <a:br>
              <a:rPr lang="en-US" sz="6000">
                <a:solidFill>
                  <a:schemeClr val="tx1"/>
                </a:solidFill>
                <a:latin typeface="Calibri" pitchFamily="34" charset="0"/>
              </a:rPr>
            </a:br>
            <a:r>
              <a:rPr lang="en-US" sz="6000">
                <a:solidFill>
                  <a:schemeClr val="tx1"/>
                </a:solidFill>
                <a:latin typeface="Calibri" pitchFamily="34" charset="0"/>
              </a:rPr>
              <a:t>SNCC &amp; the Black Panthers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0"/>
            <a:ext cx="9144000" cy="914400"/>
          </a:xfrm>
        </p:spPr>
        <p:txBody>
          <a:bodyPr/>
          <a:lstStyle/>
          <a:p>
            <a:r>
              <a:rPr lang="en-US">
                <a:latin typeface="Calibri" pitchFamily="34" charset="0"/>
              </a:rPr>
              <a:t>Pink Power</a:t>
            </a:r>
          </a:p>
        </p:txBody>
      </p:sp>
      <p:sp>
        <p:nvSpPr>
          <p:cNvPr id="500739" name="Rectangle 3"/>
          <p:cNvSpPr>
            <a:spLocks noGrp="1" noChangeArrowheads="1"/>
          </p:cNvSpPr>
          <p:nvPr>
            <p:ph type="body" idx="1"/>
          </p:nvPr>
        </p:nvSpPr>
        <p:spPr>
          <a:xfrm>
            <a:off x="0" y="762000"/>
            <a:ext cx="5257800" cy="2362200"/>
          </a:xfrm>
        </p:spPr>
        <p:txBody>
          <a:bodyPr/>
          <a:lstStyle/>
          <a:p>
            <a:pPr marL="0" indent="0" algn="ctr">
              <a:buFont typeface="Arial" charset="0"/>
              <a:buNone/>
            </a:pPr>
            <a:r>
              <a:rPr lang="en-US" sz="3600">
                <a:latin typeface="Calibri" pitchFamily="34" charset="0"/>
              </a:rPr>
              <a:t>Betty Freidan began </a:t>
            </a:r>
            <a:br>
              <a:rPr lang="en-US" sz="3600">
                <a:latin typeface="Calibri" pitchFamily="34" charset="0"/>
              </a:rPr>
            </a:br>
            <a:r>
              <a:rPr lang="en-US" sz="3600">
                <a:latin typeface="Calibri" pitchFamily="34" charset="0"/>
              </a:rPr>
              <a:t>the modern women’s movement by publishing  </a:t>
            </a:r>
            <a:r>
              <a:rPr lang="en-US" sz="3600" i="1" u="sng">
                <a:latin typeface="Calibri" pitchFamily="34" charset="0"/>
              </a:rPr>
              <a:t>Feminine Mystique</a:t>
            </a:r>
            <a:r>
              <a:rPr lang="en-US" sz="3600" i="1">
                <a:latin typeface="Calibri" pitchFamily="34" charset="0"/>
              </a:rPr>
              <a:t> </a:t>
            </a:r>
            <a:r>
              <a:rPr lang="en-US" sz="3600">
                <a:latin typeface="Calibri" pitchFamily="34" charset="0"/>
              </a:rPr>
              <a:t>in 1963</a:t>
            </a:r>
          </a:p>
        </p:txBody>
      </p:sp>
      <p:pic>
        <p:nvPicPr>
          <p:cNvPr id="500745" name="Picture 9" descr="femminine%2520mytique"/>
          <p:cNvPicPr>
            <a:picLocks noChangeAspect="1" noChangeArrowheads="1"/>
          </p:cNvPicPr>
          <p:nvPr/>
        </p:nvPicPr>
        <p:blipFill>
          <a:blip r:embed="rId2" cstate="print"/>
          <a:srcRect/>
          <a:stretch>
            <a:fillRect/>
          </a:stretch>
        </p:blipFill>
        <p:spPr bwMode="auto">
          <a:xfrm>
            <a:off x="5257800" y="762000"/>
            <a:ext cx="3810000" cy="5943600"/>
          </a:xfrm>
          <a:prstGeom prst="rect">
            <a:avLst/>
          </a:prstGeom>
          <a:noFill/>
        </p:spPr>
      </p:pic>
      <p:pic>
        <p:nvPicPr>
          <p:cNvPr id="500747" name="Picture 11" descr="Friedan"/>
          <p:cNvPicPr>
            <a:picLocks noChangeAspect="1" noChangeArrowheads="1"/>
          </p:cNvPicPr>
          <p:nvPr/>
        </p:nvPicPr>
        <p:blipFill>
          <a:blip r:embed="rId3" cstate="print"/>
          <a:srcRect b="7297"/>
          <a:stretch>
            <a:fillRect/>
          </a:stretch>
        </p:blipFill>
        <p:spPr bwMode="auto">
          <a:xfrm>
            <a:off x="533400" y="3165475"/>
            <a:ext cx="4267200" cy="36925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4052" name="Picture 4"/>
          <p:cNvPicPr>
            <a:picLocks noChangeAspect="1" noChangeArrowheads="1"/>
          </p:cNvPicPr>
          <p:nvPr/>
        </p:nvPicPr>
        <p:blipFill>
          <a:blip r:embed="rId2" cstate="print"/>
          <a:srcRect/>
          <a:stretch>
            <a:fillRect/>
          </a:stretch>
        </p:blipFill>
        <p:spPr bwMode="auto">
          <a:xfrm>
            <a:off x="0" y="609600"/>
            <a:ext cx="9144000" cy="5943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6" name="Rectangle 4"/>
          <p:cNvSpPr>
            <a:spLocks noGrp="1" noChangeArrowheads="1"/>
          </p:cNvSpPr>
          <p:nvPr>
            <p:ph type="title"/>
          </p:nvPr>
        </p:nvSpPr>
        <p:spPr>
          <a:xfrm>
            <a:off x="0" y="0"/>
            <a:ext cx="9144000" cy="914400"/>
          </a:xfrm>
        </p:spPr>
        <p:txBody>
          <a:bodyPr/>
          <a:lstStyle/>
          <a:p>
            <a:r>
              <a:rPr lang="en-US">
                <a:latin typeface="Calibri" pitchFamily="34" charset="0"/>
              </a:rPr>
              <a:t>Pink Power</a:t>
            </a:r>
          </a:p>
        </p:txBody>
      </p:sp>
      <p:sp>
        <p:nvSpPr>
          <p:cNvPr id="515077" name="Text Box 5"/>
          <p:cNvSpPr txBox="1">
            <a:spLocks noChangeArrowheads="1"/>
          </p:cNvSpPr>
          <p:nvPr/>
        </p:nvSpPr>
        <p:spPr bwMode="auto">
          <a:xfrm>
            <a:off x="0" y="838200"/>
            <a:ext cx="9144000" cy="1079500"/>
          </a:xfrm>
          <a:prstGeom prst="rect">
            <a:avLst/>
          </a:prstGeom>
          <a:noFill/>
          <a:ln w="9525" algn="ctr">
            <a:noFill/>
            <a:miter lim="800000"/>
            <a:headEnd/>
            <a:tailEnd/>
          </a:ln>
          <a:effectLst/>
        </p:spPr>
        <p:txBody>
          <a:bodyPr>
            <a:spAutoFit/>
          </a:bodyPr>
          <a:lstStyle/>
          <a:p>
            <a:pPr>
              <a:lnSpc>
                <a:spcPct val="90000"/>
              </a:lnSpc>
              <a:spcBef>
                <a:spcPct val="50000"/>
              </a:spcBef>
            </a:pPr>
            <a:r>
              <a:rPr lang="en-US" sz="3600"/>
              <a:t>Feminists drew attention to sexual discrimination &amp; unequal pay for women</a:t>
            </a:r>
          </a:p>
        </p:txBody>
      </p:sp>
      <p:pic>
        <p:nvPicPr>
          <p:cNvPr id="515080" name="Picture 8"/>
          <p:cNvPicPr>
            <a:picLocks noChangeAspect="1" noChangeArrowheads="1"/>
          </p:cNvPicPr>
          <p:nvPr/>
        </p:nvPicPr>
        <p:blipFill>
          <a:blip r:embed="rId2" cstate="print"/>
          <a:srcRect/>
          <a:stretch>
            <a:fillRect/>
          </a:stretch>
        </p:blipFill>
        <p:spPr bwMode="auto">
          <a:xfrm>
            <a:off x="1447800" y="1933575"/>
            <a:ext cx="5943600" cy="4924425"/>
          </a:xfrm>
          <a:prstGeom prst="rect">
            <a:avLst/>
          </a:prstGeom>
          <a:noFill/>
          <a:ln w="9525">
            <a:noFill/>
            <a:miter lim="800000"/>
            <a:headEnd/>
            <a:tailEnd/>
          </a:ln>
          <a:effectLst/>
        </p:spPr>
      </p:pic>
      <p:pic>
        <p:nvPicPr>
          <p:cNvPr id="515081" name="Picture 9"/>
          <p:cNvPicPr>
            <a:picLocks noChangeAspect="1" noChangeArrowheads="1"/>
          </p:cNvPicPr>
          <p:nvPr/>
        </p:nvPicPr>
        <p:blipFill>
          <a:blip r:embed="rId3" cstate="print"/>
          <a:srcRect/>
          <a:stretch>
            <a:fillRect/>
          </a:stretch>
        </p:blipFill>
        <p:spPr bwMode="auto">
          <a:xfrm>
            <a:off x="762000" y="1981200"/>
            <a:ext cx="7696200" cy="48688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5080"/>
                                        </p:tgtEl>
                                      </p:cBhvr>
                                    </p:animEffect>
                                    <p:set>
                                      <p:cBhvr>
                                        <p:cTn id="7" dur="1" fill="hold">
                                          <p:stCondLst>
                                            <p:cond delay="1999"/>
                                          </p:stCondLst>
                                        </p:cTn>
                                        <p:tgtEl>
                                          <p:spTgt spid="51508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15081"/>
                                        </p:tgtEl>
                                        <p:attrNameLst>
                                          <p:attrName>style.visibility</p:attrName>
                                        </p:attrNameLst>
                                      </p:cBhvr>
                                      <p:to>
                                        <p:strVal val="visible"/>
                                      </p:to>
                                    </p:set>
                                    <p:animEffect transition="in" filter="fade">
                                      <p:cBhvr>
                                        <p:cTn id="10" dur="2000"/>
                                        <p:tgtEl>
                                          <p:spTgt spid="51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0" y="0"/>
            <a:ext cx="9144000" cy="914400"/>
          </a:xfrm>
        </p:spPr>
        <p:txBody>
          <a:bodyPr/>
          <a:lstStyle/>
          <a:p>
            <a:r>
              <a:rPr lang="en-US">
                <a:latin typeface="Calibri" pitchFamily="34" charset="0"/>
              </a:rPr>
              <a:t>Pink Power</a:t>
            </a:r>
          </a:p>
        </p:txBody>
      </p:sp>
      <p:sp>
        <p:nvSpPr>
          <p:cNvPr id="518147" name="Text Box 3"/>
          <p:cNvSpPr txBox="1">
            <a:spLocks noChangeArrowheads="1"/>
          </p:cNvSpPr>
          <p:nvPr/>
        </p:nvSpPr>
        <p:spPr bwMode="auto">
          <a:xfrm>
            <a:off x="0" y="838200"/>
            <a:ext cx="9144000" cy="1079500"/>
          </a:xfrm>
          <a:prstGeom prst="rect">
            <a:avLst/>
          </a:prstGeom>
          <a:noFill/>
          <a:ln w="9525" algn="ctr">
            <a:noFill/>
            <a:miter lim="800000"/>
            <a:headEnd/>
            <a:tailEnd/>
          </a:ln>
          <a:effectLst/>
        </p:spPr>
        <p:txBody>
          <a:bodyPr>
            <a:spAutoFit/>
          </a:bodyPr>
          <a:lstStyle/>
          <a:p>
            <a:pPr>
              <a:lnSpc>
                <a:spcPct val="90000"/>
              </a:lnSpc>
              <a:spcBef>
                <a:spcPct val="50000"/>
              </a:spcBef>
            </a:pPr>
            <a:r>
              <a:rPr lang="en-US" sz="3600"/>
              <a:t>Feminists drew attention to sexual discrimination &amp; unequal pay for women</a:t>
            </a:r>
          </a:p>
        </p:txBody>
      </p:sp>
      <p:sp>
        <p:nvSpPr>
          <p:cNvPr id="518151" name="Text Box 7"/>
          <p:cNvSpPr txBox="1">
            <a:spLocks noChangeArrowheads="1"/>
          </p:cNvSpPr>
          <p:nvPr/>
        </p:nvSpPr>
        <p:spPr bwMode="auto">
          <a:xfrm>
            <a:off x="0" y="2311400"/>
            <a:ext cx="3124200" cy="3548063"/>
          </a:xfrm>
          <a:prstGeom prst="rect">
            <a:avLst/>
          </a:prstGeom>
          <a:noFill/>
          <a:ln w="9525" algn="ctr">
            <a:noFill/>
            <a:miter lim="800000"/>
            <a:headEnd/>
            <a:tailEnd/>
          </a:ln>
          <a:effectLst/>
        </p:spPr>
        <p:txBody>
          <a:bodyPr>
            <a:spAutoFit/>
          </a:bodyPr>
          <a:lstStyle/>
          <a:p>
            <a:pPr>
              <a:lnSpc>
                <a:spcPct val="90000"/>
              </a:lnSpc>
              <a:spcBef>
                <a:spcPct val="50000"/>
              </a:spcBef>
            </a:pPr>
            <a:r>
              <a:rPr lang="en-US" sz="3600"/>
              <a:t>Betty Freidan co-founded the </a:t>
            </a:r>
            <a:r>
              <a:rPr lang="en-US" sz="3600">
                <a:solidFill>
                  <a:srgbClr val="0000CC"/>
                </a:solidFill>
                <a:effectLst>
                  <a:outerShdw blurRad="38100" dist="38100" dir="2700000" algn="tl">
                    <a:srgbClr val="C0C0C0"/>
                  </a:outerShdw>
                </a:effectLst>
              </a:rPr>
              <a:t>National Organization of Women (NOW)</a:t>
            </a:r>
            <a:r>
              <a:rPr lang="en-US" sz="3600"/>
              <a:t> to advocate for women</a:t>
            </a:r>
          </a:p>
        </p:txBody>
      </p:sp>
      <p:pic>
        <p:nvPicPr>
          <p:cNvPr id="518152" name="Picture 8" descr="05friedan3_lg"/>
          <p:cNvPicPr>
            <a:picLocks noChangeAspect="1" noChangeArrowheads="1"/>
          </p:cNvPicPr>
          <p:nvPr/>
        </p:nvPicPr>
        <p:blipFill>
          <a:blip r:embed="rId2" cstate="print"/>
          <a:srcRect/>
          <a:stretch>
            <a:fillRect/>
          </a:stretch>
        </p:blipFill>
        <p:spPr bwMode="auto">
          <a:xfrm>
            <a:off x="5510213" y="1982788"/>
            <a:ext cx="3633787" cy="4875212"/>
          </a:xfrm>
          <a:prstGeom prst="rect">
            <a:avLst/>
          </a:prstGeom>
          <a:noFill/>
          <a:ln w="38100">
            <a:noFill/>
            <a:miter lim="800000"/>
            <a:headEnd/>
            <a:tailEnd/>
          </a:ln>
        </p:spPr>
      </p:pic>
      <p:pic>
        <p:nvPicPr>
          <p:cNvPr id="518154" name="Picture 10" descr="200px-Now_logo_2"/>
          <p:cNvPicPr>
            <a:picLocks noChangeAspect="1" noChangeArrowheads="1"/>
          </p:cNvPicPr>
          <p:nvPr/>
        </p:nvPicPr>
        <p:blipFill>
          <a:blip r:embed="rId3" cstate="print"/>
          <a:srcRect/>
          <a:stretch>
            <a:fillRect/>
          </a:stretch>
        </p:blipFill>
        <p:spPr bwMode="auto">
          <a:xfrm>
            <a:off x="3124200" y="3810000"/>
            <a:ext cx="2882900" cy="2895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0" y="0"/>
            <a:ext cx="9144000" cy="914400"/>
          </a:xfrm>
        </p:spPr>
        <p:txBody>
          <a:bodyPr/>
          <a:lstStyle/>
          <a:p>
            <a:r>
              <a:rPr lang="en-US">
                <a:latin typeface="Calibri" pitchFamily="34" charset="0"/>
              </a:rPr>
              <a:t>Pink Power</a:t>
            </a:r>
          </a:p>
        </p:txBody>
      </p:sp>
      <p:sp>
        <p:nvSpPr>
          <p:cNvPr id="519171" name="Text Box 3"/>
          <p:cNvSpPr txBox="1">
            <a:spLocks noChangeArrowheads="1"/>
          </p:cNvSpPr>
          <p:nvPr/>
        </p:nvSpPr>
        <p:spPr bwMode="auto">
          <a:xfrm>
            <a:off x="0" y="838200"/>
            <a:ext cx="9144000" cy="1079500"/>
          </a:xfrm>
          <a:prstGeom prst="rect">
            <a:avLst/>
          </a:prstGeom>
          <a:noFill/>
          <a:ln w="9525" algn="ctr">
            <a:noFill/>
            <a:miter lim="800000"/>
            <a:headEnd/>
            <a:tailEnd/>
          </a:ln>
          <a:effectLst/>
        </p:spPr>
        <p:txBody>
          <a:bodyPr>
            <a:spAutoFit/>
          </a:bodyPr>
          <a:lstStyle/>
          <a:p>
            <a:pPr>
              <a:lnSpc>
                <a:spcPct val="90000"/>
              </a:lnSpc>
              <a:spcBef>
                <a:spcPct val="50000"/>
              </a:spcBef>
            </a:pPr>
            <a:r>
              <a:rPr lang="en-US" sz="3600"/>
              <a:t>Feminists drew attention to sexual discrimination &amp; unequal pay for women</a:t>
            </a:r>
          </a:p>
        </p:txBody>
      </p:sp>
      <p:pic>
        <p:nvPicPr>
          <p:cNvPr id="519172" name="Picture 4" descr="1971BettyMarch"/>
          <p:cNvPicPr>
            <a:picLocks noChangeAspect="1" noChangeArrowheads="1"/>
          </p:cNvPicPr>
          <p:nvPr/>
        </p:nvPicPr>
        <p:blipFill>
          <a:blip r:embed="rId2" cstate="print"/>
          <a:srcRect/>
          <a:stretch>
            <a:fillRect/>
          </a:stretch>
        </p:blipFill>
        <p:spPr bwMode="auto">
          <a:xfrm>
            <a:off x="3657600" y="1981200"/>
            <a:ext cx="5486400" cy="4587875"/>
          </a:xfrm>
          <a:prstGeom prst="rect">
            <a:avLst/>
          </a:prstGeom>
          <a:noFill/>
        </p:spPr>
      </p:pic>
      <p:sp>
        <p:nvSpPr>
          <p:cNvPr id="519173" name="Text Box 5"/>
          <p:cNvSpPr txBox="1">
            <a:spLocks noChangeArrowheads="1"/>
          </p:cNvSpPr>
          <p:nvPr/>
        </p:nvSpPr>
        <p:spPr bwMode="auto">
          <a:xfrm>
            <a:off x="0" y="1841500"/>
            <a:ext cx="3657600" cy="2425700"/>
          </a:xfrm>
          <a:prstGeom prst="rect">
            <a:avLst/>
          </a:prstGeom>
          <a:noFill/>
          <a:ln w="9525" algn="ctr">
            <a:noFill/>
            <a:miter lim="800000"/>
            <a:headEnd/>
            <a:tailEnd/>
          </a:ln>
          <a:effectLst/>
        </p:spPr>
        <p:txBody>
          <a:bodyPr>
            <a:spAutoFit/>
          </a:bodyPr>
          <a:lstStyle/>
          <a:p>
            <a:pPr>
              <a:lnSpc>
                <a:spcPct val="85000"/>
              </a:lnSpc>
              <a:spcBef>
                <a:spcPct val="50000"/>
              </a:spcBef>
            </a:pPr>
            <a:r>
              <a:rPr lang="en-US" sz="3600">
                <a:solidFill>
                  <a:srgbClr val="0000CC"/>
                </a:solidFill>
              </a:rPr>
              <a:t>Feminists demanded an Equal Rights Amendment (ERA) to ban sexism </a:t>
            </a:r>
          </a:p>
        </p:txBody>
      </p:sp>
      <p:sp>
        <p:nvSpPr>
          <p:cNvPr id="519175" name="Text Box 7"/>
          <p:cNvSpPr txBox="1">
            <a:spLocks noChangeArrowheads="1"/>
          </p:cNvSpPr>
          <p:nvPr/>
        </p:nvSpPr>
        <p:spPr bwMode="auto">
          <a:xfrm>
            <a:off x="0" y="4297363"/>
            <a:ext cx="3657600" cy="2425700"/>
          </a:xfrm>
          <a:prstGeom prst="rect">
            <a:avLst/>
          </a:prstGeom>
          <a:noFill/>
          <a:ln w="9525" algn="ctr">
            <a:noFill/>
            <a:miter lim="800000"/>
            <a:headEnd/>
            <a:tailEnd/>
          </a:ln>
          <a:effectLst/>
        </p:spPr>
        <p:txBody>
          <a:bodyPr>
            <a:spAutoFit/>
          </a:bodyPr>
          <a:lstStyle/>
          <a:p>
            <a:pPr>
              <a:lnSpc>
                <a:spcPct val="85000"/>
              </a:lnSpc>
              <a:spcBef>
                <a:spcPct val="50000"/>
              </a:spcBef>
            </a:pPr>
            <a:r>
              <a:rPr lang="en-US" sz="3600">
                <a:solidFill>
                  <a:schemeClr val="folHlink"/>
                </a:solidFill>
              </a:rPr>
              <a:t>The ERA was defeated in the 1970s by conservatives &amp; anti-ERA women </a:t>
            </a:r>
          </a:p>
        </p:txBody>
      </p:sp>
      <p:pic>
        <p:nvPicPr>
          <p:cNvPr id="519178" name="Picture 10" descr="DC76-72-34nS"/>
          <p:cNvPicPr>
            <a:picLocks noChangeAspect="1" noChangeArrowheads="1"/>
          </p:cNvPicPr>
          <p:nvPr/>
        </p:nvPicPr>
        <p:blipFill>
          <a:blip r:embed="rId3" cstate="print"/>
          <a:srcRect/>
          <a:stretch>
            <a:fillRect/>
          </a:stretch>
        </p:blipFill>
        <p:spPr bwMode="auto">
          <a:xfrm>
            <a:off x="3630613" y="1905000"/>
            <a:ext cx="2693987" cy="3962400"/>
          </a:xfrm>
          <a:prstGeom prst="rect">
            <a:avLst/>
          </a:prstGeom>
          <a:noFill/>
        </p:spPr>
      </p:pic>
      <p:pic>
        <p:nvPicPr>
          <p:cNvPr id="519179" name="Picture 11" descr="Phyllis Schlafly Demonstrating Against ERA, Original caption: Phyllis Schlafly, of Alton, Illinois (right), National Chairwoman of STOP ERA, demonstrating in front of the White House 2/4, charged that President Carter was 'using his wife' to promote the Equal Rights Amendment., © Bettmann/CORBIS, RM, Equal Rights Amendment, Government, Human rights, Mid-Atlantic, North America, People, Phyllis Schlafly, Political and social issues, Protest, Protester, Social issues, USA, Washington, DC, Women's rights"/>
          <p:cNvPicPr>
            <a:picLocks noChangeAspect="1" noChangeArrowheads="1"/>
          </p:cNvPicPr>
          <p:nvPr/>
        </p:nvPicPr>
        <p:blipFill>
          <a:blip r:embed="rId4" cstate="print">
            <a:lum bright="12000" contrast="12000"/>
          </a:blip>
          <a:srcRect/>
          <a:stretch>
            <a:fillRect/>
          </a:stretch>
        </p:blipFill>
        <p:spPr bwMode="auto">
          <a:xfrm>
            <a:off x="6029325" y="2438400"/>
            <a:ext cx="3124200" cy="4086225"/>
          </a:xfrm>
          <a:prstGeom prst="rect">
            <a:avLst/>
          </a:prstGeom>
          <a:noFill/>
          <a:ln w="38100">
            <a:noFill/>
            <a:miter lim="800000"/>
            <a:headEnd/>
            <a:tailEnd/>
          </a:ln>
        </p:spPr>
      </p:pic>
      <p:sp>
        <p:nvSpPr>
          <p:cNvPr id="519180" name="AutoShape 12"/>
          <p:cNvSpPr>
            <a:spLocks noChangeArrowheads="1"/>
          </p:cNvSpPr>
          <p:nvPr/>
        </p:nvSpPr>
        <p:spPr bwMode="auto">
          <a:xfrm>
            <a:off x="762000" y="228600"/>
            <a:ext cx="8153400" cy="1524000"/>
          </a:xfrm>
          <a:prstGeom prst="wedgeRectCallout">
            <a:avLst>
              <a:gd name="adj1" fmla="val 36778"/>
              <a:gd name="adj2" fmla="val 171773"/>
            </a:avLst>
          </a:prstGeom>
          <a:solidFill>
            <a:srgbClr val="CCFFFF"/>
          </a:solidFill>
          <a:ln w="38100">
            <a:solidFill>
              <a:schemeClr val="tx1"/>
            </a:solidFill>
            <a:miter lim="800000"/>
            <a:headEnd/>
            <a:tailEnd/>
          </a:ln>
          <a:effectLst/>
        </p:spPr>
        <p:txBody>
          <a:bodyPr/>
          <a:lstStyle/>
          <a:p>
            <a:pPr>
              <a:lnSpc>
                <a:spcPct val="85000"/>
              </a:lnSpc>
            </a:pPr>
            <a:r>
              <a:rPr lang="en-US" sz="3600"/>
              <a:t>The leader of the anti-ERA movement was Phyllis Schlafly who believed that women were protected by the Civil Rights Act</a:t>
            </a:r>
          </a:p>
        </p:txBody>
      </p:sp>
      <p:pic>
        <p:nvPicPr>
          <p:cNvPr id="519181" name="Picture 13" descr="DIVI7233691"/>
          <p:cNvPicPr>
            <a:picLocks noChangeAspect="1" noChangeArrowheads="1"/>
          </p:cNvPicPr>
          <p:nvPr/>
        </p:nvPicPr>
        <p:blipFill>
          <a:blip r:embed="rId5" cstate="print"/>
          <a:srcRect/>
          <a:stretch>
            <a:fillRect/>
          </a:stretch>
        </p:blipFill>
        <p:spPr bwMode="auto">
          <a:xfrm>
            <a:off x="3581400" y="1905000"/>
            <a:ext cx="55626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9175"/>
                                        </p:tgtEl>
                                        <p:attrNameLst>
                                          <p:attrName>style.visibility</p:attrName>
                                        </p:attrNameLst>
                                      </p:cBhvr>
                                      <p:to>
                                        <p:strVal val="visible"/>
                                      </p:to>
                                    </p:set>
                                    <p:animEffect transition="in" filter="fade">
                                      <p:cBhvr>
                                        <p:cTn id="7" dur="2000"/>
                                        <p:tgtEl>
                                          <p:spTgt spid="519175"/>
                                        </p:tgtEl>
                                      </p:cBhvr>
                                    </p:animEffect>
                                  </p:childTnLst>
                                </p:cTn>
                              </p:par>
                              <p:par>
                                <p:cTn id="8" presetID="10" presetClass="exit" presetSubtype="0" fill="hold" nodeType="withEffect">
                                  <p:stCondLst>
                                    <p:cond delay="0"/>
                                  </p:stCondLst>
                                  <p:childTnLst>
                                    <p:animEffect transition="out" filter="fade">
                                      <p:cBhvr>
                                        <p:cTn id="9" dur="2000"/>
                                        <p:tgtEl>
                                          <p:spTgt spid="519172"/>
                                        </p:tgtEl>
                                      </p:cBhvr>
                                    </p:animEffect>
                                    <p:set>
                                      <p:cBhvr>
                                        <p:cTn id="10" dur="1" fill="hold">
                                          <p:stCondLst>
                                            <p:cond delay="1999"/>
                                          </p:stCondLst>
                                        </p:cTn>
                                        <p:tgtEl>
                                          <p:spTgt spid="51917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19179"/>
                                        </p:tgtEl>
                                        <p:attrNameLst>
                                          <p:attrName>style.visibility</p:attrName>
                                        </p:attrNameLst>
                                      </p:cBhvr>
                                      <p:to>
                                        <p:strVal val="visible"/>
                                      </p:to>
                                    </p:set>
                                    <p:animEffect transition="in" filter="fade">
                                      <p:cBhvr>
                                        <p:cTn id="13" dur="2000"/>
                                        <p:tgtEl>
                                          <p:spTgt spid="519179"/>
                                        </p:tgtEl>
                                      </p:cBhvr>
                                    </p:animEffect>
                                  </p:childTnLst>
                                </p:cTn>
                              </p:par>
                              <p:par>
                                <p:cTn id="14" presetID="10" presetClass="entr" presetSubtype="0" fill="hold" nodeType="withEffect">
                                  <p:stCondLst>
                                    <p:cond delay="0"/>
                                  </p:stCondLst>
                                  <p:childTnLst>
                                    <p:set>
                                      <p:cBhvr>
                                        <p:cTn id="15" dur="1" fill="hold">
                                          <p:stCondLst>
                                            <p:cond delay="0"/>
                                          </p:stCondLst>
                                        </p:cTn>
                                        <p:tgtEl>
                                          <p:spTgt spid="519178"/>
                                        </p:tgtEl>
                                        <p:attrNameLst>
                                          <p:attrName>style.visibility</p:attrName>
                                        </p:attrNameLst>
                                      </p:cBhvr>
                                      <p:to>
                                        <p:strVal val="visible"/>
                                      </p:to>
                                    </p:set>
                                    <p:animEffect transition="in" filter="fade">
                                      <p:cBhvr>
                                        <p:cTn id="16" dur="2000"/>
                                        <p:tgtEl>
                                          <p:spTgt spid="5191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9180"/>
                                        </p:tgtEl>
                                        <p:attrNameLst>
                                          <p:attrName>style.visibility</p:attrName>
                                        </p:attrNameLst>
                                      </p:cBhvr>
                                      <p:to>
                                        <p:strVal val="visible"/>
                                      </p:to>
                                    </p:set>
                                    <p:animEffect transition="in" filter="fade">
                                      <p:cBhvr>
                                        <p:cTn id="21" dur="2000"/>
                                        <p:tgtEl>
                                          <p:spTgt spid="5191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519179"/>
                                        </p:tgtEl>
                                      </p:cBhvr>
                                    </p:animEffect>
                                    <p:set>
                                      <p:cBhvr>
                                        <p:cTn id="26" dur="1" fill="hold">
                                          <p:stCondLst>
                                            <p:cond delay="1999"/>
                                          </p:stCondLst>
                                        </p:cTn>
                                        <p:tgtEl>
                                          <p:spTgt spid="51917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519178"/>
                                        </p:tgtEl>
                                      </p:cBhvr>
                                    </p:animEffect>
                                    <p:set>
                                      <p:cBhvr>
                                        <p:cTn id="29" dur="1" fill="hold">
                                          <p:stCondLst>
                                            <p:cond delay="1999"/>
                                          </p:stCondLst>
                                        </p:cTn>
                                        <p:tgtEl>
                                          <p:spTgt spid="51917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519180"/>
                                        </p:tgtEl>
                                      </p:cBhvr>
                                    </p:animEffect>
                                    <p:set>
                                      <p:cBhvr>
                                        <p:cTn id="32" dur="1" fill="hold">
                                          <p:stCondLst>
                                            <p:cond delay="1999"/>
                                          </p:stCondLst>
                                        </p:cTn>
                                        <p:tgtEl>
                                          <p:spTgt spid="51918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19181"/>
                                        </p:tgtEl>
                                        <p:attrNameLst>
                                          <p:attrName>style.visibility</p:attrName>
                                        </p:attrNameLst>
                                      </p:cBhvr>
                                      <p:to>
                                        <p:strVal val="visible"/>
                                      </p:to>
                                    </p:set>
                                    <p:animEffect transition="in" filter="fade">
                                      <p:cBhvr>
                                        <p:cTn id="35" dur="2000"/>
                                        <p:tgtEl>
                                          <p:spTgt spid="519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5" grpId="0"/>
      <p:bldP spid="519180" grpId="0" animBg="1"/>
      <p:bldP spid="519180"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0" y="0"/>
            <a:ext cx="9144000" cy="914400"/>
          </a:xfrm>
        </p:spPr>
        <p:txBody>
          <a:bodyPr/>
          <a:lstStyle/>
          <a:p>
            <a:r>
              <a:rPr lang="en-US">
                <a:latin typeface="Calibri" pitchFamily="34" charset="0"/>
              </a:rPr>
              <a:t>Pink Power</a:t>
            </a:r>
          </a:p>
        </p:txBody>
      </p:sp>
      <p:sp>
        <p:nvSpPr>
          <p:cNvPr id="520195" name="Text Box 3"/>
          <p:cNvSpPr txBox="1">
            <a:spLocks noChangeArrowheads="1"/>
          </p:cNvSpPr>
          <p:nvPr/>
        </p:nvSpPr>
        <p:spPr bwMode="auto">
          <a:xfrm>
            <a:off x="0" y="685800"/>
            <a:ext cx="9144000" cy="585788"/>
          </a:xfrm>
          <a:prstGeom prst="rect">
            <a:avLst/>
          </a:prstGeom>
          <a:noFill/>
          <a:ln w="9525" algn="ctr">
            <a:noFill/>
            <a:miter lim="800000"/>
            <a:headEnd/>
            <a:tailEnd/>
          </a:ln>
          <a:effectLst/>
        </p:spPr>
        <p:txBody>
          <a:bodyPr>
            <a:spAutoFit/>
          </a:bodyPr>
          <a:lstStyle/>
          <a:p>
            <a:pPr>
              <a:lnSpc>
                <a:spcPct val="90000"/>
              </a:lnSpc>
              <a:spcBef>
                <a:spcPct val="50000"/>
              </a:spcBef>
            </a:pPr>
            <a:r>
              <a:rPr lang="en-US" sz="3600"/>
              <a:t>But,</a:t>
            </a:r>
            <a:r>
              <a:rPr lang="en-US" sz="3000"/>
              <a:t> </a:t>
            </a:r>
            <a:r>
              <a:rPr lang="en-US" sz="3600"/>
              <a:t>the</a:t>
            </a:r>
            <a:r>
              <a:rPr lang="en-US"/>
              <a:t> </a:t>
            </a:r>
            <a:r>
              <a:rPr lang="en-US" sz="3600"/>
              <a:t>women’s</a:t>
            </a:r>
            <a:r>
              <a:rPr lang="en-US"/>
              <a:t> </a:t>
            </a:r>
            <a:r>
              <a:rPr lang="en-US" sz="3600"/>
              <a:t>movement</a:t>
            </a:r>
            <a:r>
              <a:rPr lang="en-US"/>
              <a:t> </a:t>
            </a:r>
            <a:r>
              <a:rPr lang="en-US" sz="3600"/>
              <a:t>did</a:t>
            </a:r>
            <a:r>
              <a:rPr lang="en-US"/>
              <a:t> </a:t>
            </a:r>
            <a:r>
              <a:rPr lang="en-US" sz="3600"/>
              <a:t>have</a:t>
            </a:r>
            <a:r>
              <a:rPr lang="en-US"/>
              <a:t> </a:t>
            </a:r>
            <a:r>
              <a:rPr lang="en-US" sz="3600"/>
              <a:t>successes</a:t>
            </a:r>
          </a:p>
        </p:txBody>
      </p:sp>
      <p:sp>
        <p:nvSpPr>
          <p:cNvPr id="520197" name="Text Box 5"/>
          <p:cNvSpPr txBox="1">
            <a:spLocks noChangeArrowheads="1"/>
          </p:cNvSpPr>
          <p:nvPr/>
        </p:nvSpPr>
        <p:spPr bwMode="auto">
          <a:xfrm>
            <a:off x="152400" y="1600200"/>
            <a:ext cx="4800600" cy="1025525"/>
          </a:xfrm>
          <a:prstGeom prst="rect">
            <a:avLst/>
          </a:prstGeom>
          <a:noFill/>
          <a:ln w="9525" algn="ctr">
            <a:noFill/>
            <a:miter lim="800000"/>
            <a:headEnd/>
            <a:tailEnd/>
          </a:ln>
          <a:effectLst/>
        </p:spPr>
        <p:txBody>
          <a:bodyPr>
            <a:spAutoFit/>
          </a:bodyPr>
          <a:lstStyle/>
          <a:p>
            <a:pPr>
              <a:lnSpc>
                <a:spcPct val="85000"/>
              </a:lnSpc>
              <a:spcBef>
                <a:spcPct val="50000"/>
              </a:spcBef>
            </a:pPr>
            <a:r>
              <a:rPr lang="en-US" sz="3600">
                <a:solidFill>
                  <a:srgbClr val="0000CC"/>
                </a:solidFill>
              </a:rPr>
              <a:t>Gained abortion rights in </a:t>
            </a:r>
            <a:r>
              <a:rPr lang="en-US" sz="3600" u="sng">
                <a:solidFill>
                  <a:srgbClr val="0000CC"/>
                </a:solidFill>
              </a:rPr>
              <a:t>Roe v Wade</a:t>
            </a:r>
            <a:r>
              <a:rPr lang="en-US" sz="3600">
                <a:solidFill>
                  <a:srgbClr val="0000CC"/>
                </a:solidFill>
              </a:rPr>
              <a:t> (1973)</a:t>
            </a:r>
          </a:p>
        </p:txBody>
      </p:sp>
      <p:sp>
        <p:nvSpPr>
          <p:cNvPr id="520198" name="Text Box 6"/>
          <p:cNvSpPr txBox="1">
            <a:spLocks noChangeArrowheads="1"/>
          </p:cNvSpPr>
          <p:nvPr/>
        </p:nvSpPr>
        <p:spPr bwMode="auto">
          <a:xfrm>
            <a:off x="0" y="2927350"/>
            <a:ext cx="5105400" cy="1492250"/>
          </a:xfrm>
          <a:prstGeom prst="rect">
            <a:avLst/>
          </a:prstGeom>
          <a:noFill/>
          <a:ln w="9525" algn="ctr">
            <a:noFill/>
            <a:miter lim="800000"/>
            <a:headEnd/>
            <a:tailEnd/>
          </a:ln>
          <a:effectLst/>
        </p:spPr>
        <p:txBody>
          <a:bodyPr>
            <a:spAutoFit/>
          </a:bodyPr>
          <a:lstStyle/>
          <a:p>
            <a:pPr>
              <a:lnSpc>
                <a:spcPct val="85000"/>
              </a:lnSpc>
              <a:spcBef>
                <a:spcPct val="50000"/>
              </a:spcBef>
            </a:pPr>
            <a:r>
              <a:rPr lang="en-US" sz="3600">
                <a:solidFill>
                  <a:schemeClr val="folHlink"/>
                </a:solidFill>
              </a:rPr>
              <a:t>Congress passed </a:t>
            </a:r>
            <a:r>
              <a:rPr lang="en-US" sz="3600" u="sng">
                <a:solidFill>
                  <a:schemeClr val="folHlink"/>
                </a:solidFill>
              </a:rPr>
              <a:t>Title VII </a:t>
            </a:r>
            <a:br>
              <a:rPr lang="en-US" sz="3600" u="sng">
                <a:solidFill>
                  <a:schemeClr val="folHlink"/>
                </a:solidFill>
              </a:rPr>
            </a:br>
            <a:r>
              <a:rPr lang="en-US" sz="3600">
                <a:solidFill>
                  <a:schemeClr val="folHlink"/>
                </a:solidFill>
              </a:rPr>
              <a:t>to protect women from sexual harassment </a:t>
            </a:r>
          </a:p>
        </p:txBody>
      </p:sp>
      <p:sp>
        <p:nvSpPr>
          <p:cNvPr id="520203" name="Text Box 11"/>
          <p:cNvSpPr txBox="1">
            <a:spLocks noChangeArrowheads="1"/>
          </p:cNvSpPr>
          <p:nvPr/>
        </p:nvSpPr>
        <p:spPr bwMode="auto">
          <a:xfrm>
            <a:off x="76200" y="4724400"/>
            <a:ext cx="5029200" cy="1958975"/>
          </a:xfrm>
          <a:prstGeom prst="rect">
            <a:avLst/>
          </a:prstGeom>
          <a:noFill/>
          <a:ln w="9525" algn="ctr">
            <a:noFill/>
            <a:miter lim="800000"/>
            <a:headEnd/>
            <a:tailEnd/>
          </a:ln>
          <a:effectLst/>
        </p:spPr>
        <p:txBody>
          <a:bodyPr>
            <a:spAutoFit/>
          </a:bodyPr>
          <a:lstStyle/>
          <a:p>
            <a:pPr>
              <a:lnSpc>
                <a:spcPct val="85000"/>
              </a:lnSpc>
              <a:spcBef>
                <a:spcPct val="50000"/>
              </a:spcBef>
            </a:pPr>
            <a:r>
              <a:rPr lang="en-US" sz="3600">
                <a:solidFill>
                  <a:srgbClr val="006600"/>
                </a:solidFill>
              </a:rPr>
              <a:t>Congress passed </a:t>
            </a:r>
            <a:r>
              <a:rPr lang="en-US" sz="3600" u="sng">
                <a:solidFill>
                  <a:srgbClr val="006600"/>
                </a:solidFill>
              </a:rPr>
              <a:t>Title IX</a:t>
            </a:r>
            <a:r>
              <a:rPr lang="en-US" sz="3600">
                <a:solidFill>
                  <a:srgbClr val="006600"/>
                </a:solidFill>
              </a:rPr>
              <a:t> that outlawed sexual discrimination in education programs </a:t>
            </a:r>
          </a:p>
        </p:txBody>
      </p:sp>
      <p:pic>
        <p:nvPicPr>
          <p:cNvPr id="520207" name="Picture 15" descr="girl_titleix"/>
          <p:cNvPicPr>
            <a:picLocks noChangeAspect="1" noChangeArrowheads="1"/>
          </p:cNvPicPr>
          <p:nvPr/>
        </p:nvPicPr>
        <p:blipFill>
          <a:blip r:embed="rId3" cstate="print"/>
          <a:srcRect/>
          <a:stretch>
            <a:fillRect/>
          </a:stretch>
        </p:blipFill>
        <p:spPr bwMode="auto">
          <a:xfrm>
            <a:off x="4979988" y="1466850"/>
            <a:ext cx="4194175" cy="4933950"/>
          </a:xfrm>
          <a:prstGeom prst="rect">
            <a:avLst/>
          </a:prstGeom>
          <a:noFill/>
        </p:spPr>
      </p:pic>
      <p:sp>
        <p:nvSpPr>
          <p:cNvPr id="520208" name="Rectangle 16"/>
          <p:cNvSpPr>
            <a:spLocks noChangeArrowheads="1"/>
          </p:cNvSpPr>
          <p:nvPr/>
        </p:nvSpPr>
        <p:spPr bwMode="auto">
          <a:xfrm>
            <a:off x="4454525" y="3246438"/>
            <a:ext cx="236538" cy="366712"/>
          </a:xfrm>
          <a:prstGeom prst="rect">
            <a:avLst/>
          </a:prstGeom>
          <a:noFill/>
          <a:ln w="9525" algn="ctr">
            <a:noFill/>
            <a:miter lim="800000"/>
            <a:headEnd/>
            <a:tailEnd/>
          </a:ln>
          <a:effectLst/>
        </p:spPr>
        <p:txBody>
          <a:bodyPr wrap="none">
            <a:spAutoFit/>
          </a:bodyPr>
          <a:lstStyle/>
          <a:p>
            <a:r>
              <a:rPr 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Green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The Environmental Movement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0" y="0"/>
            <a:ext cx="8915400" cy="914400"/>
          </a:xfrm>
        </p:spPr>
        <p:txBody>
          <a:bodyPr/>
          <a:lstStyle/>
          <a:p>
            <a:r>
              <a:rPr lang="en-US">
                <a:latin typeface="Calibri" pitchFamily="34" charset="0"/>
              </a:rPr>
              <a:t>Green Power</a:t>
            </a:r>
          </a:p>
        </p:txBody>
      </p:sp>
      <p:sp>
        <p:nvSpPr>
          <p:cNvPr id="509955" name="Rectangle 3"/>
          <p:cNvSpPr>
            <a:spLocks noGrp="1" noChangeArrowheads="1"/>
          </p:cNvSpPr>
          <p:nvPr>
            <p:ph type="body" idx="1"/>
          </p:nvPr>
        </p:nvSpPr>
        <p:spPr>
          <a:xfrm>
            <a:off x="0" y="990600"/>
            <a:ext cx="5181600" cy="2819400"/>
          </a:xfrm>
        </p:spPr>
        <p:txBody>
          <a:bodyPr/>
          <a:lstStyle/>
          <a:p>
            <a:pPr marL="0" indent="0" algn="ctr">
              <a:lnSpc>
                <a:spcPct val="90000"/>
              </a:lnSpc>
              <a:buFont typeface="Arial" charset="0"/>
              <a:buNone/>
            </a:pPr>
            <a:r>
              <a:rPr lang="en-US" sz="3600">
                <a:latin typeface="Calibri" pitchFamily="34" charset="0"/>
              </a:rPr>
              <a:t>In 1962, biologist Rachel Carson published </a:t>
            </a:r>
            <a:r>
              <a:rPr lang="en-US" sz="3600" i="1">
                <a:latin typeface="Calibri" pitchFamily="34" charset="0"/>
              </a:rPr>
              <a:t>Silent Spring</a:t>
            </a:r>
            <a:r>
              <a:rPr lang="en-US" sz="3600">
                <a:latin typeface="Calibri" pitchFamily="34" charset="0"/>
              </a:rPr>
              <a:t> exposing the dangers of pesticides on the environment</a:t>
            </a:r>
          </a:p>
        </p:txBody>
      </p:sp>
      <p:sp>
        <p:nvSpPr>
          <p:cNvPr id="509956" name="Rectangle 4"/>
          <p:cNvSpPr>
            <a:spLocks noChangeArrowheads="1"/>
          </p:cNvSpPr>
          <p:nvPr/>
        </p:nvSpPr>
        <p:spPr bwMode="auto">
          <a:xfrm>
            <a:off x="76200" y="3733800"/>
            <a:ext cx="4572000" cy="3124200"/>
          </a:xfrm>
          <a:prstGeom prst="rect">
            <a:avLst/>
          </a:prstGeom>
          <a:noFill/>
          <a:ln w="9525">
            <a:noFill/>
            <a:miter lim="800000"/>
            <a:headEnd/>
            <a:tailEnd/>
          </a:ln>
        </p:spPr>
        <p:txBody>
          <a:bodyPr/>
          <a:lstStyle/>
          <a:p>
            <a:pPr>
              <a:lnSpc>
                <a:spcPct val="90000"/>
              </a:lnSpc>
              <a:spcBef>
                <a:spcPct val="20000"/>
              </a:spcBef>
              <a:buClr>
                <a:schemeClr val="accent1"/>
              </a:buClr>
              <a:buFont typeface="Arial" charset="0"/>
              <a:buNone/>
            </a:pPr>
            <a:endParaRPr kumimoji="1" lang="en-US" sz="3600"/>
          </a:p>
        </p:txBody>
      </p:sp>
      <p:sp>
        <p:nvSpPr>
          <p:cNvPr id="509957" name="Rectangle 5"/>
          <p:cNvSpPr>
            <a:spLocks noChangeArrowheads="1"/>
          </p:cNvSpPr>
          <p:nvPr/>
        </p:nvSpPr>
        <p:spPr bwMode="auto">
          <a:xfrm>
            <a:off x="76200" y="3733800"/>
            <a:ext cx="5181600" cy="3124200"/>
          </a:xfrm>
          <a:prstGeom prst="rect">
            <a:avLst/>
          </a:prstGeom>
          <a:noFill/>
          <a:ln w="9525">
            <a:noFill/>
            <a:miter lim="800000"/>
            <a:headEnd/>
            <a:tailEnd/>
          </a:ln>
        </p:spPr>
        <p:txBody>
          <a:bodyPr/>
          <a:lstStyle/>
          <a:p>
            <a:pPr>
              <a:lnSpc>
                <a:spcPct val="90000"/>
              </a:lnSpc>
              <a:spcBef>
                <a:spcPct val="20000"/>
              </a:spcBef>
              <a:buClr>
                <a:schemeClr val="accent1"/>
              </a:buClr>
              <a:buFont typeface="Arial" charset="0"/>
              <a:buNone/>
            </a:pPr>
            <a:r>
              <a:rPr kumimoji="1" lang="en-US" sz="3600"/>
              <a:t>By 1970, the government passed clean air &amp; water laws, created the  Endangered Species Act &amp; formed the Environmental Protection Agency (EPA) </a:t>
            </a:r>
          </a:p>
        </p:txBody>
      </p:sp>
      <p:pic>
        <p:nvPicPr>
          <p:cNvPr id="509958" name="Picture 6" descr="DDT"/>
          <p:cNvPicPr>
            <a:picLocks noChangeAspect="1" noChangeArrowheads="1"/>
          </p:cNvPicPr>
          <p:nvPr/>
        </p:nvPicPr>
        <p:blipFill>
          <a:blip r:embed="rId3" cstate="print"/>
          <a:srcRect/>
          <a:stretch>
            <a:fillRect/>
          </a:stretch>
        </p:blipFill>
        <p:spPr bwMode="auto">
          <a:xfrm>
            <a:off x="5192713" y="914400"/>
            <a:ext cx="3951287" cy="5943600"/>
          </a:xfrm>
          <a:prstGeom prst="rect">
            <a:avLst/>
          </a:prstGeom>
          <a:noFill/>
        </p:spPr>
      </p:pic>
      <p:pic>
        <p:nvPicPr>
          <p:cNvPr id="509959" name="Picture 7" descr="http://www.ijams.org/library/Air_Quality_Guide_571893952312.png"/>
          <p:cNvPicPr>
            <a:picLocks noChangeAspect="1" noChangeArrowheads="1"/>
          </p:cNvPicPr>
          <p:nvPr/>
        </p:nvPicPr>
        <p:blipFill>
          <a:blip r:embed="rId4" r:link="rId5" cstate="print">
            <a:lum contrast="36000"/>
          </a:blip>
          <a:srcRect l="2040" t="3751" r="5878"/>
          <a:stretch>
            <a:fillRect/>
          </a:stretch>
        </p:blipFill>
        <p:spPr bwMode="auto">
          <a:xfrm>
            <a:off x="5221288" y="914400"/>
            <a:ext cx="3922712" cy="5943600"/>
          </a:xfrm>
          <a:prstGeom prst="rect">
            <a:avLst/>
          </a:prstGeom>
          <a:noFill/>
          <a:ln w="9525">
            <a:noFill/>
            <a:miter lim="800000"/>
            <a:headEnd/>
            <a:tailEnd/>
          </a:ln>
        </p:spPr>
      </p:pic>
      <p:sp>
        <p:nvSpPr>
          <p:cNvPr id="509960" name="Rectangle 8"/>
          <p:cNvSpPr>
            <a:spLocks noChangeArrowheads="1"/>
          </p:cNvSpPr>
          <p:nvPr/>
        </p:nvSpPr>
        <p:spPr bwMode="auto">
          <a:xfrm>
            <a:off x="152400" y="838200"/>
            <a:ext cx="4038600" cy="1828800"/>
          </a:xfrm>
          <a:prstGeom prst="rect">
            <a:avLst/>
          </a:prstGeom>
          <a:noFill/>
          <a:ln w="9525">
            <a:noFill/>
            <a:miter lim="800000"/>
            <a:headEnd/>
            <a:tailEnd/>
          </a:ln>
        </p:spPr>
        <p:txBody>
          <a:bodyPr/>
          <a:lstStyle/>
          <a:p>
            <a:pPr>
              <a:lnSpc>
                <a:spcPct val="90000"/>
              </a:lnSpc>
              <a:spcBef>
                <a:spcPct val="20000"/>
              </a:spcBef>
              <a:buClr>
                <a:schemeClr val="accent1"/>
              </a:buClr>
              <a:buFont typeface="Arial" charset="0"/>
              <a:buNone/>
            </a:pPr>
            <a:r>
              <a:rPr kumimoji="1" lang="en-US" sz="3600">
                <a:solidFill>
                  <a:srgbClr val="0000CC"/>
                </a:solidFill>
              </a:rPr>
              <a:t>Earth Day is celebrated each year on April 22</a:t>
            </a:r>
          </a:p>
        </p:txBody>
      </p:sp>
      <p:pic>
        <p:nvPicPr>
          <p:cNvPr id="509961" name="Picture 9" descr="earthdayposter_2008"/>
          <p:cNvPicPr>
            <a:picLocks noChangeAspect="1" noChangeArrowheads="1"/>
          </p:cNvPicPr>
          <p:nvPr/>
        </p:nvPicPr>
        <p:blipFill>
          <a:blip r:embed="rId6" cstate="print">
            <a:lum bright="-12000" contrast="18000"/>
          </a:blip>
          <a:srcRect/>
          <a:stretch>
            <a:fillRect/>
          </a:stretch>
        </p:blipFill>
        <p:spPr bwMode="auto">
          <a:xfrm>
            <a:off x="4497388" y="914400"/>
            <a:ext cx="4646612" cy="5942013"/>
          </a:xfrm>
          <a:prstGeom prst="rect">
            <a:avLst/>
          </a:prstGeom>
          <a:noFill/>
          <a:ln w="57150">
            <a:solidFill>
              <a:srgbClr val="008000"/>
            </a:solidFill>
            <a:miter lim="800000"/>
            <a:headEnd/>
            <a:tailEnd/>
          </a:ln>
        </p:spPr>
      </p:pic>
      <p:pic>
        <p:nvPicPr>
          <p:cNvPr id="509963" name="Picture 11" descr="logo-epa-color"/>
          <p:cNvPicPr>
            <a:picLocks noChangeAspect="1" noChangeArrowheads="1"/>
          </p:cNvPicPr>
          <p:nvPr/>
        </p:nvPicPr>
        <p:blipFill>
          <a:blip r:embed="rId7" cstate="print"/>
          <a:srcRect/>
          <a:stretch>
            <a:fillRect/>
          </a:stretch>
        </p:blipFill>
        <p:spPr bwMode="auto">
          <a:xfrm>
            <a:off x="228600" y="2838450"/>
            <a:ext cx="3943350" cy="3943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09958"/>
                                        </p:tgtEl>
                                      </p:cBhvr>
                                    </p:animEffect>
                                    <p:set>
                                      <p:cBhvr>
                                        <p:cTn id="7" dur="1" fill="hold">
                                          <p:stCondLst>
                                            <p:cond delay="1999"/>
                                          </p:stCondLst>
                                        </p:cTn>
                                        <p:tgtEl>
                                          <p:spTgt spid="50995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09959"/>
                                        </p:tgtEl>
                                        <p:attrNameLst>
                                          <p:attrName>style.visibility</p:attrName>
                                        </p:attrNameLst>
                                      </p:cBhvr>
                                      <p:to>
                                        <p:strVal val="visible"/>
                                      </p:to>
                                    </p:set>
                                    <p:animEffect transition="in" filter="fade">
                                      <p:cBhvr>
                                        <p:cTn id="10" dur="2000"/>
                                        <p:tgtEl>
                                          <p:spTgt spid="5099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09959"/>
                                        </p:tgtEl>
                                      </p:cBhvr>
                                    </p:animEffect>
                                    <p:set>
                                      <p:cBhvr>
                                        <p:cTn id="15" dur="1" fill="hold">
                                          <p:stCondLst>
                                            <p:cond delay="1999"/>
                                          </p:stCondLst>
                                        </p:cTn>
                                        <p:tgtEl>
                                          <p:spTgt spid="50995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509955">
                                            <p:txEl>
                                              <p:pRg st="0" end="0"/>
                                            </p:txEl>
                                          </p:spTgt>
                                        </p:tgtEl>
                                      </p:cBhvr>
                                    </p:animEffect>
                                    <p:set>
                                      <p:cBhvr>
                                        <p:cTn id="18" dur="1" fill="hold">
                                          <p:stCondLst>
                                            <p:cond delay="1999"/>
                                          </p:stCondLst>
                                        </p:cTn>
                                        <p:tgtEl>
                                          <p:spTgt spid="509955">
                                            <p:txEl>
                                              <p:pRg st="0" end="0"/>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509957"/>
                                        </p:tgtEl>
                                      </p:cBhvr>
                                    </p:animEffect>
                                    <p:set>
                                      <p:cBhvr>
                                        <p:cTn id="21" dur="1" fill="hold">
                                          <p:stCondLst>
                                            <p:cond delay="1999"/>
                                          </p:stCondLst>
                                        </p:cTn>
                                        <p:tgtEl>
                                          <p:spTgt spid="50995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09961"/>
                                        </p:tgtEl>
                                        <p:attrNameLst>
                                          <p:attrName>style.visibility</p:attrName>
                                        </p:attrNameLst>
                                      </p:cBhvr>
                                      <p:to>
                                        <p:strVal val="visible"/>
                                      </p:to>
                                    </p:set>
                                    <p:animEffect transition="in" filter="fade">
                                      <p:cBhvr>
                                        <p:cTn id="24" dur="2000"/>
                                        <p:tgtEl>
                                          <p:spTgt spid="50996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9960"/>
                                        </p:tgtEl>
                                        <p:attrNameLst>
                                          <p:attrName>style.visibility</p:attrName>
                                        </p:attrNameLst>
                                      </p:cBhvr>
                                      <p:to>
                                        <p:strVal val="visible"/>
                                      </p:to>
                                    </p:set>
                                    <p:animEffect transition="in" filter="fade">
                                      <p:cBhvr>
                                        <p:cTn id="27" dur="2000"/>
                                        <p:tgtEl>
                                          <p:spTgt spid="509960"/>
                                        </p:tgtEl>
                                      </p:cBhvr>
                                    </p:animEffect>
                                  </p:childTnLst>
                                </p:cTn>
                              </p:par>
                              <p:par>
                                <p:cTn id="28" presetID="10" presetClass="entr" presetSubtype="0" fill="hold" nodeType="withEffect">
                                  <p:stCondLst>
                                    <p:cond delay="0"/>
                                  </p:stCondLst>
                                  <p:childTnLst>
                                    <p:set>
                                      <p:cBhvr>
                                        <p:cTn id="29" dur="1" fill="hold">
                                          <p:stCondLst>
                                            <p:cond delay="0"/>
                                          </p:stCondLst>
                                        </p:cTn>
                                        <p:tgtEl>
                                          <p:spTgt spid="509963"/>
                                        </p:tgtEl>
                                        <p:attrNameLst>
                                          <p:attrName>style.visibility</p:attrName>
                                        </p:attrNameLst>
                                      </p:cBhvr>
                                      <p:to>
                                        <p:strVal val="visible"/>
                                      </p:to>
                                    </p:set>
                                    <p:animEffect transition="in" filter="fade">
                                      <p:cBhvr>
                                        <p:cTn id="30" dur="2000"/>
                                        <p:tgtEl>
                                          <p:spTgt spid="50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P spid="509957" grpId="0"/>
      <p:bldP spid="5099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E2F-FB5A-4C72-A74F-E01DF486BB57}"/>
              </a:ext>
            </a:extLst>
          </p:cNvPr>
          <p:cNvSpPr>
            <a:spLocks noGrp="1"/>
          </p:cNvSpPr>
          <p:nvPr>
            <p:ph type="title"/>
          </p:nvPr>
        </p:nvSpPr>
        <p:spPr/>
        <p:txBody>
          <a:bodyPr/>
          <a:lstStyle/>
          <a:p>
            <a:r>
              <a:rPr lang="en-US" dirty="0"/>
              <a:t>Do Now</a:t>
            </a:r>
          </a:p>
        </p:txBody>
      </p:sp>
      <p:sp>
        <p:nvSpPr>
          <p:cNvPr id="3" name="Content Placeholder 2">
            <a:extLst>
              <a:ext uri="{FF2B5EF4-FFF2-40B4-BE49-F238E27FC236}">
                <a16:creationId xmlns:a16="http://schemas.microsoft.com/office/drawing/2014/main" id="{9F9D9ECA-59B9-48A8-AE75-E8A4C0B4A781}"/>
              </a:ext>
            </a:extLst>
          </p:cNvPr>
          <p:cNvSpPr>
            <a:spLocks noGrp="1"/>
          </p:cNvSpPr>
          <p:nvPr>
            <p:ph idx="1"/>
          </p:nvPr>
        </p:nvSpPr>
        <p:spPr/>
        <p:txBody>
          <a:bodyPr/>
          <a:lstStyle/>
          <a:p>
            <a:r>
              <a:rPr lang="en-US" dirty="0"/>
              <a:t>Complete Guided Reading 32-1/32-2 on the Nixon presidency</a:t>
            </a:r>
          </a:p>
          <a:p>
            <a:r>
              <a:rPr lang="en-US" dirty="0"/>
              <a:t>Nixon </a:t>
            </a:r>
            <a:r>
              <a:rPr lang="en-US" dirty="0" err="1"/>
              <a:t>EdPuzzle</a:t>
            </a:r>
            <a:endParaRPr lang="en-US" dirty="0"/>
          </a:p>
        </p:txBody>
      </p:sp>
    </p:spTree>
    <p:extLst>
      <p:ext uri="{BB962C8B-B14F-4D97-AF65-F5344CB8AC3E}">
        <p14:creationId xmlns:p14="http://schemas.microsoft.com/office/powerpoint/2010/main" val="329661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279400" y="0"/>
            <a:ext cx="8636000" cy="914400"/>
          </a:xfrm>
        </p:spPr>
        <p:txBody>
          <a:bodyPr/>
          <a:lstStyle/>
          <a:p>
            <a:r>
              <a:rPr lang="en-US">
                <a:solidFill>
                  <a:schemeClr val="tx1"/>
                </a:solidFill>
                <a:latin typeface="Calibri" pitchFamily="34" charset="0"/>
              </a:rPr>
              <a:t>Black Power</a:t>
            </a:r>
          </a:p>
        </p:txBody>
      </p:sp>
      <p:sp>
        <p:nvSpPr>
          <p:cNvPr id="484355" name="Rectangle 3"/>
          <p:cNvSpPr>
            <a:spLocks noGrp="1" noChangeArrowheads="1"/>
          </p:cNvSpPr>
          <p:nvPr>
            <p:ph type="body" idx="1"/>
          </p:nvPr>
        </p:nvSpPr>
        <p:spPr>
          <a:xfrm>
            <a:off x="0" y="990600"/>
            <a:ext cx="4876800" cy="5867400"/>
          </a:xfrm>
        </p:spPr>
        <p:txBody>
          <a:bodyPr/>
          <a:lstStyle/>
          <a:p>
            <a:pPr marL="0" indent="0" algn="ctr">
              <a:buFont typeface="Arial" charset="0"/>
              <a:buNone/>
            </a:pPr>
            <a:r>
              <a:rPr lang="en-US" sz="3600">
                <a:latin typeface="Calibri" pitchFamily="34" charset="0"/>
              </a:rPr>
              <a:t>By 1965, African American civil rights leaders helped bring an end to segregation &amp; voting restrictions</a:t>
            </a:r>
          </a:p>
          <a:p>
            <a:pPr marL="0" indent="0" algn="ctr">
              <a:buFont typeface="Arial" charset="0"/>
              <a:buNone/>
            </a:pPr>
            <a:endParaRPr lang="en-US" sz="2000">
              <a:latin typeface="Calibri" pitchFamily="34" charset="0"/>
            </a:endParaRPr>
          </a:p>
          <a:p>
            <a:pPr marL="0" indent="0" algn="ctr">
              <a:buFont typeface="Arial" charset="0"/>
              <a:buNone/>
            </a:pPr>
            <a:r>
              <a:rPr lang="en-US" sz="3600">
                <a:latin typeface="Calibri" pitchFamily="34" charset="0"/>
              </a:rPr>
              <a:t>After MLK’s death in 1968, the civil rights movement turned from non-violence to…</a:t>
            </a:r>
          </a:p>
        </p:txBody>
      </p:sp>
      <p:pic>
        <p:nvPicPr>
          <p:cNvPr id="484356" name="Picture 4" descr="PH2008040403932"/>
          <p:cNvPicPr>
            <a:picLocks noChangeAspect="1" noChangeArrowheads="1"/>
          </p:cNvPicPr>
          <p:nvPr/>
        </p:nvPicPr>
        <p:blipFill>
          <a:blip r:embed="rId3" cstate="print"/>
          <a:srcRect/>
          <a:stretch>
            <a:fillRect/>
          </a:stretch>
        </p:blipFill>
        <p:spPr bwMode="auto">
          <a:xfrm>
            <a:off x="4953000" y="838200"/>
            <a:ext cx="4013200" cy="601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0" y="0"/>
            <a:ext cx="9144000" cy="914400"/>
          </a:xfrm>
        </p:spPr>
        <p:txBody>
          <a:bodyPr/>
          <a:lstStyle/>
          <a:p>
            <a:r>
              <a:rPr lang="en-US">
                <a:solidFill>
                  <a:schemeClr val="tx1"/>
                </a:solidFill>
                <a:latin typeface="Calibri" pitchFamily="34" charset="0"/>
              </a:rPr>
              <a:t>Black Power</a:t>
            </a:r>
          </a:p>
        </p:txBody>
      </p:sp>
      <p:sp>
        <p:nvSpPr>
          <p:cNvPr id="486403" name="Rectangle 3"/>
          <p:cNvSpPr>
            <a:spLocks noGrp="1" noChangeArrowheads="1"/>
          </p:cNvSpPr>
          <p:nvPr>
            <p:ph type="body" sz="half" idx="1"/>
          </p:nvPr>
        </p:nvSpPr>
        <p:spPr>
          <a:xfrm>
            <a:off x="0" y="990600"/>
            <a:ext cx="4953000" cy="1600200"/>
          </a:xfrm>
        </p:spPr>
        <p:txBody>
          <a:bodyPr/>
          <a:lstStyle/>
          <a:p>
            <a:pPr marL="0" indent="0" algn="ctr">
              <a:lnSpc>
                <a:spcPct val="90000"/>
              </a:lnSpc>
              <a:buFont typeface="Arial" charset="0"/>
              <a:buNone/>
            </a:pPr>
            <a:r>
              <a:rPr lang="en-US" sz="3600">
                <a:latin typeface="Calibri" pitchFamily="34" charset="0"/>
              </a:rPr>
              <a:t>…embracing African culture &amp; black pride</a:t>
            </a:r>
            <a:br>
              <a:rPr lang="en-US" sz="3600">
                <a:latin typeface="Calibri" pitchFamily="34" charset="0"/>
              </a:rPr>
            </a:br>
            <a:r>
              <a:rPr lang="en-US" sz="3600">
                <a:latin typeface="Calibri" pitchFamily="34" charset="0"/>
              </a:rPr>
              <a:t>(“Black is beautiful”)</a:t>
            </a:r>
          </a:p>
        </p:txBody>
      </p:sp>
      <p:pic>
        <p:nvPicPr>
          <p:cNvPr id="486407" name="Picture 7" descr="74277060,  /Michael Ochs Archives"/>
          <p:cNvPicPr>
            <a:picLocks noChangeAspect="1" noChangeArrowheads="1"/>
          </p:cNvPicPr>
          <p:nvPr/>
        </p:nvPicPr>
        <p:blipFill>
          <a:blip r:embed="rId3" cstate="print"/>
          <a:srcRect/>
          <a:stretch>
            <a:fillRect/>
          </a:stretch>
        </p:blipFill>
        <p:spPr bwMode="auto">
          <a:xfrm>
            <a:off x="5472113" y="1066800"/>
            <a:ext cx="3671887" cy="5562600"/>
          </a:xfrm>
          <a:prstGeom prst="rect">
            <a:avLst/>
          </a:prstGeom>
          <a:noFill/>
        </p:spPr>
      </p:pic>
      <p:pic>
        <p:nvPicPr>
          <p:cNvPr id="486410" name="Picture 10" descr="angela-davis"/>
          <p:cNvPicPr>
            <a:picLocks noChangeAspect="1" noChangeArrowheads="1"/>
          </p:cNvPicPr>
          <p:nvPr/>
        </p:nvPicPr>
        <p:blipFill>
          <a:blip r:embed="rId4" cstate="print"/>
          <a:srcRect/>
          <a:stretch>
            <a:fillRect/>
          </a:stretch>
        </p:blipFill>
        <p:spPr bwMode="auto">
          <a:xfrm>
            <a:off x="2479675" y="2971800"/>
            <a:ext cx="2854325" cy="3886200"/>
          </a:xfrm>
          <a:prstGeom prst="rect">
            <a:avLst/>
          </a:prstGeom>
          <a:noFill/>
        </p:spPr>
      </p:pic>
      <p:pic>
        <p:nvPicPr>
          <p:cNvPr id="486411" name="Picture 11" descr="dashikis-eleganza-428x6001"/>
          <p:cNvPicPr>
            <a:picLocks noChangeAspect="1" noChangeArrowheads="1"/>
          </p:cNvPicPr>
          <p:nvPr/>
        </p:nvPicPr>
        <p:blipFill>
          <a:blip r:embed="rId5" cstate="print"/>
          <a:srcRect/>
          <a:stretch>
            <a:fillRect/>
          </a:stretch>
        </p:blipFill>
        <p:spPr bwMode="auto">
          <a:xfrm>
            <a:off x="95250" y="2971800"/>
            <a:ext cx="2266950" cy="3886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0" y="0"/>
            <a:ext cx="9144000" cy="762000"/>
          </a:xfrm>
        </p:spPr>
        <p:txBody>
          <a:bodyPr/>
          <a:lstStyle/>
          <a:p>
            <a:r>
              <a:rPr lang="en-US">
                <a:solidFill>
                  <a:schemeClr val="tx1"/>
                </a:solidFill>
                <a:latin typeface="Calibri" pitchFamily="34" charset="0"/>
              </a:rPr>
              <a:t>Black Power</a:t>
            </a:r>
          </a:p>
        </p:txBody>
      </p:sp>
      <p:sp>
        <p:nvSpPr>
          <p:cNvPr id="489476" name="Rectangle 4"/>
          <p:cNvSpPr>
            <a:spLocks noChangeArrowheads="1"/>
          </p:cNvSpPr>
          <p:nvPr/>
        </p:nvSpPr>
        <p:spPr bwMode="auto">
          <a:xfrm>
            <a:off x="0" y="914400"/>
            <a:ext cx="5257800" cy="3200400"/>
          </a:xfrm>
          <a:prstGeom prst="rect">
            <a:avLst/>
          </a:prstGeom>
          <a:noFill/>
          <a:ln w="9525">
            <a:noFill/>
            <a:miter lim="800000"/>
            <a:headEnd/>
            <a:tailEnd/>
          </a:ln>
        </p:spPr>
        <p:txBody>
          <a:bodyPr/>
          <a:lstStyle/>
          <a:p>
            <a:pPr>
              <a:lnSpc>
                <a:spcPct val="90000"/>
              </a:lnSpc>
              <a:spcBef>
                <a:spcPct val="20000"/>
              </a:spcBef>
              <a:buClr>
                <a:schemeClr val="accent1"/>
              </a:buClr>
              <a:buFont typeface="Arial" charset="0"/>
              <a:buNone/>
            </a:pPr>
            <a:r>
              <a:rPr kumimoji="1" lang="en-US" sz="3600"/>
              <a:t>…creating economic opportunities through black nationalism </a:t>
            </a:r>
            <a:br>
              <a:rPr kumimoji="1" lang="en-US" sz="3600"/>
            </a:br>
            <a:r>
              <a:rPr kumimoji="1" lang="en-US" sz="3600"/>
              <a:t>(Black-owned businesses) &amp; militant action to protect African Americans </a:t>
            </a:r>
          </a:p>
        </p:txBody>
      </p:sp>
      <p:sp>
        <p:nvSpPr>
          <p:cNvPr id="489477" name="Rectangle 5"/>
          <p:cNvSpPr>
            <a:spLocks noChangeArrowheads="1"/>
          </p:cNvSpPr>
          <p:nvPr/>
        </p:nvSpPr>
        <p:spPr bwMode="auto">
          <a:xfrm>
            <a:off x="0" y="4191000"/>
            <a:ext cx="5181600" cy="2133600"/>
          </a:xfrm>
          <a:prstGeom prst="rect">
            <a:avLst/>
          </a:prstGeom>
          <a:noFill/>
          <a:ln w="9525">
            <a:noFill/>
            <a:miter lim="800000"/>
            <a:headEnd/>
            <a:tailEnd/>
          </a:ln>
        </p:spPr>
        <p:txBody>
          <a:bodyPr/>
          <a:lstStyle/>
          <a:p>
            <a:pPr>
              <a:lnSpc>
                <a:spcPct val="90000"/>
              </a:lnSpc>
              <a:spcBef>
                <a:spcPct val="20000"/>
              </a:spcBef>
              <a:buClr>
                <a:schemeClr val="accent1"/>
              </a:buClr>
              <a:buFont typeface="Arial" charset="0"/>
              <a:buNone/>
            </a:pPr>
            <a:r>
              <a:rPr kumimoji="1" lang="en-US" sz="3600"/>
              <a:t>The leading “Black Power” groups were SNCC under </a:t>
            </a:r>
            <a:br>
              <a:rPr kumimoji="1" lang="en-US" sz="3600"/>
            </a:br>
            <a:r>
              <a:rPr kumimoji="1" lang="en-US" sz="3600">
                <a:solidFill>
                  <a:srgbClr val="0000CC"/>
                </a:solidFill>
                <a:effectLst>
                  <a:outerShdw blurRad="38100" dist="38100" dir="2700000" algn="tl">
                    <a:srgbClr val="C0C0C0"/>
                  </a:outerShdw>
                </a:effectLst>
              </a:rPr>
              <a:t>Stokely Carmichael</a:t>
            </a:r>
            <a:r>
              <a:rPr kumimoji="1" lang="en-US" sz="3600"/>
              <a:t> &amp; </a:t>
            </a:r>
            <a:br>
              <a:rPr kumimoji="1" lang="en-US" sz="3600"/>
            </a:br>
            <a:r>
              <a:rPr kumimoji="1" lang="en-US" sz="3600"/>
              <a:t>the </a:t>
            </a:r>
            <a:r>
              <a:rPr kumimoji="1" lang="en-US" sz="3600">
                <a:solidFill>
                  <a:schemeClr val="folHlink"/>
                </a:solidFill>
                <a:effectLst>
                  <a:outerShdw blurRad="38100" dist="38100" dir="2700000" algn="tl">
                    <a:srgbClr val="C0C0C0"/>
                  </a:outerShdw>
                </a:effectLst>
              </a:rPr>
              <a:t>Black Panthers</a:t>
            </a:r>
          </a:p>
        </p:txBody>
      </p:sp>
      <p:pic>
        <p:nvPicPr>
          <p:cNvPr id="489484" name="Picture 12" descr="carmichael"/>
          <p:cNvPicPr>
            <a:picLocks noChangeAspect="1" noChangeArrowheads="1"/>
          </p:cNvPicPr>
          <p:nvPr/>
        </p:nvPicPr>
        <p:blipFill>
          <a:blip r:embed="rId3" cstate="print"/>
          <a:srcRect/>
          <a:stretch>
            <a:fillRect/>
          </a:stretch>
        </p:blipFill>
        <p:spPr bwMode="auto">
          <a:xfrm>
            <a:off x="5181600" y="712788"/>
            <a:ext cx="3962400" cy="3097212"/>
          </a:xfrm>
          <a:prstGeom prst="rect">
            <a:avLst/>
          </a:prstGeom>
          <a:noFill/>
          <a:ln w="38100">
            <a:solidFill>
              <a:srgbClr val="0000CC"/>
            </a:solidFill>
            <a:miter lim="800000"/>
            <a:headEnd/>
            <a:tailEnd/>
          </a:ln>
        </p:spPr>
      </p:pic>
      <p:pic>
        <p:nvPicPr>
          <p:cNvPr id="489485" name="Picture 13" descr="Hueybobby"/>
          <p:cNvPicPr>
            <a:picLocks noChangeAspect="1" noChangeArrowheads="1"/>
          </p:cNvPicPr>
          <p:nvPr/>
        </p:nvPicPr>
        <p:blipFill>
          <a:blip r:embed="rId4" cstate="print"/>
          <a:srcRect/>
          <a:stretch>
            <a:fillRect/>
          </a:stretch>
        </p:blipFill>
        <p:spPr bwMode="auto">
          <a:xfrm>
            <a:off x="5486400" y="3421063"/>
            <a:ext cx="3505200" cy="3436937"/>
          </a:xfrm>
          <a:prstGeom prst="rect">
            <a:avLst/>
          </a:prstGeom>
          <a:noFill/>
          <a:ln w="38100">
            <a:solidFill>
              <a:schemeClr val="folHlink"/>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048000" y="0"/>
            <a:ext cx="6096000" cy="1295400"/>
          </a:xfrm>
        </p:spPr>
        <p:txBody>
          <a:bodyPr/>
          <a:lstStyle/>
          <a:p>
            <a:r>
              <a:rPr lang="en-US" sz="3600">
                <a:solidFill>
                  <a:schemeClr val="bg1"/>
                </a:solidFill>
              </a:rPr>
              <a:t>1968 Mexico City Olympics</a:t>
            </a:r>
            <a:br>
              <a:rPr lang="en-US" sz="3600">
                <a:solidFill>
                  <a:schemeClr val="bg1"/>
                </a:solidFill>
              </a:rPr>
            </a:br>
            <a:r>
              <a:rPr lang="en-US" sz="3600">
                <a:solidFill>
                  <a:schemeClr val="bg1"/>
                </a:solidFill>
              </a:rPr>
              <a:t> Tommie Smith &amp; John Carlos</a:t>
            </a:r>
          </a:p>
        </p:txBody>
      </p:sp>
      <p:sp>
        <p:nvSpPr>
          <p:cNvPr id="397315" name="Rectangle 3"/>
          <p:cNvSpPr>
            <a:spLocks noGrp="1" noChangeArrowheads="1"/>
          </p:cNvSpPr>
          <p:nvPr>
            <p:ph type="body" idx="1"/>
          </p:nvPr>
        </p:nvSpPr>
        <p:spPr/>
        <p:txBody>
          <a:bodyPr/>
          <a:lstStyle/>
          <a:p>
            <a:endParaRPr lang="en-US"/>
          </a:p>
        </p:txBody>
      </p:sp>
      <p:pic>
        <p:nvPicPr>
          <p:cNvPr id="397316" name="Picture 4" descr="lgst3245+mexico-city-olympics-black-power-poster"/>
          <p:cNvPicPr>
            <a:picLocks noChangeAspect="1" noChangeArrowheads="1"/>
          </p:cNvPicPr>
          <p:nvPr/>
        </p:nvPicPr>
        <p:blipFill>
          <a:blip r:embed="rId2" cstate="print"/>
          <a:srcRect/>
          <a:stretch>
            <a:fillRect/>
          </a:stretch>
        </p:blipFill>
        <p:spPr bwMode="auto">
          <a:xfrm>
            <a:off x="0" y="0"/>
            <a:ext cx="9144000" cy="6923088"/>
          </a:xfrm>
          <a:prstGeom prst="rect">
            <a:avLst/>
          </a:prstGeom>
          <a:noFill/>
        </p:spPr>
      </p:pic>
      <p:pic>
        <p:nvPicPr>
          <p:cNvPr id="397317" name="Picture 5" descr="BlackPowerFist">
            <a:hlinkClick r:id="rId3"/>
          </p:cNvPr>
          <p:cNvPicPr>
            <a:picLocks noChangeAspect="1" noChangeArrowheads="1"/>
          </p:cNvPicPr>
          <p:nvPr/>
        </p:nvPicPr>
        <p:blipFill>
          <a:blip r:embed="rId4" cstate="print"/>
          <a:srcRect l="4167" t="4230" r="4167" b="2731"/>
          <a:stretch>
            <a:fillRect/>
          </a:stretch>
        </p:blipFill>
        <p:spPr bwMode="auto">
          <a:xfrm>
            <a:off x="76200" y="76200"/>
            <a:ext cx="3505200" cy="350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Yellow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Asian American </a:t>
            </a:r>
            <a:br>
              <a:rPr lang="en-US" sz="6000">
                <a:solidFill>
                  <a:schemeClr val="tx1"/>
                </a:solidFill>
                <a:latin typeface="Calibri" pitchFamily="34" charset="0"/>
              </a:rPr>
            </a:br>
            <a:r>
              <a:rPr lang="en-US" sz="6000">
                <a:solidFill>
                  <a:schemeClr val="tx1"/>
                </a:solidFill>
                <a:latin typeface="Calibri" pitchFamily="34" charset="0"/>
              </a:rPr>
              <a:t>Movement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0" y="0"/>
            <a:ext cx="8915400" cy="838200"/>
          </a:xfrm>
        </p:spPr>
        <p:txBody>
          <a:bodyPr/>
          <a:lstStyle/>
          <a:p>
            <a:r>
              <a:rPr lang="en-US">
                <a:latin typeface="Calibri" pitchFamily="34" charset="0"/>
              </a:rPr>
              <a:t>“Yellow Power”</a:t>
            </a:r>
          </a:p>
        </p:txBody>
      </p:sp>
      <p:sp>
        <p:nvSpPr>
          <p:cNvPr id="501763" name="Rectangle 3"/>
          <p:cNvSpPr>
            <a:spLocks noGrp="1" noChangeArrowheads="1"/>
          </p:cNvSpPr>
          <p:nvPr>
            <p:ph type="body" idx="1"/>
          </p:nvPr>
        </p:nvSpPr>
        <p:spPr>
          <a:xfrm>
            <a:off x="0" y="609600"/>
            <a:ext cx="4953000" cy="2895600"/>
          </a:xfrm>
          <a:noFill/>
        </p:spPr>
        <p:txBody>
          <a:bodyPr/>
          <a:lstStyle/>
          <a:p>
            <a:pPr marL="0" indent="0" algn="ctr">
              <a:lnSpc>
                <a:spcPct val="85000"/>
              </a:lnSpc>
              <a:buFont typeface="Arial" charset="0"/>
              <a:buNone/>
            </a:pPr>
            <a:r>
              <a:rPr lang="en-US" sz="3600">
                <a:solidFill>
                  <a:srgbClr val="0000CC"/>
                </a:solidFill>
                <a:latin typeface="Calibri" pitchFamily="34" charset="0"/>
              </a:rPr>
              <a:t>Asian Americans faced discrimination</a:t>
            </a:r>
            <a:r>
              <a:rPr lang="en-US" sz="3000">
                <a:solidFill>
                  <a:srgbClr val="0000CC"/>
                </a:solidFill>
                <a:latin typeface="Calibri" pitchFamily="34" charset="0"/>
              </a:rPr>
              <a:t> </a:t>
            </a:r>
            <a:r>
              <a:rPr lang="en-US" sz="3600">
                <a:solidFill>
                  <a:srgbClr val="0000CC"/>
                </a:solidFill>
                <a:latin typeface="Calibri" pitchFamily="34" charset="0"/>
              </a:rPr>
              <a:t>in</a:t>
            </a:r>
            <a:r>
              <a:rPr lang="en-US" sz="3000">
                <a:solidFill>
                  <a:srgbClr val="0000CC"/>
                </a:solidFill>
                <a:latin typeface="Calibri" pitchFamily="34" charset="0"/>
              </a:rPr>
              <a:t> </a:t>
            </a:r>
            <a:r>
              <a:rPr lang="en-US" sz="3600">
                <a:solidFill>
                  <a:srgbClr val="0000CC"/>
                </a:solidFill>
                <a:latin typeface="Calibri" pitchFamily="34" charset="0"/>
              </a:rPr>
              <a:t>the</a:t>
            </a:r>
            <a:r>
              <a:rPr lang="en-US" sz="3000">
                <a:solidFill>
                  <a:srgbClr val="0000CC"/>
                </a:solidFill>
                <a:latin typeface="Calibri" pitchFamily="34" charset="0"/>
              </a:rPr>
              <a:t> </a:t>
            </a:r>
            <a:r>
              <a:rPr lang="en-US" sz="3600">
                <a:solidFill>
                  <a:srgbClr val="0000CC"/>
                </a:solidFill>
                <a:latin typeface="Calibri" pitchFamily="34" charset="0"/>
              </a:rPr>
              <a:t>U.S. (Chinese Exclusion Act, Japanese internment during WWII, anti-Asian attitudes</a:t>
            </a:r>
            <a:r>
              <a:rPr lang="en-US" sz="3000">
                <a:solidFill>
                  <a:srgbClr val="0000CC"/>
                </a:solidFill>
                <a:latin typeface="Calibri" pitchFamily="34" charset="0"/>
              </a:rPr>
              <a:t> </a:t>
            </a:r>
            <a:r>
              <a:rPr lang="en-US" sz="3600">
                <a:solidFill>
                  <a:srgbClr val="0000CC"/>
                </a:solidFill>
                <a:latin typeface="Calibri" pitchFamily="34" charset="0"/>
              </a:rPr>
              <a:t>due</a:t>
            </a:r>
            <a:r>
              <a:rPr lang="en-US" sz="3000">
                <a:solidFill>
                  <a:srgbClr val="0000CC"/>
                </a:solidFill>
                <a:latin typeface="Calibri" pitchFamily="34" charset="0"/>
              </a:rPr>
              <a:t> </a:t>
            </a:r>
            <a:r>
              <a:rPr lang="en-US" sz="3600">
                <a:solidFill>
                  <a:srgbClr val="0000CC"/>
                </a:solidFill>
                <a:latin typeface="Calibri" pitchFamily="34" charset="0"/>
              </a:rPr>
              <a:t>to</a:t>
            </a:r>
            <a:r>
              <a:rPr lang="en-US" sz="3000">
                <a:solidFill>
                  <a:srgbClr val="0000CC"/>
                </a:solidFill>
                <a:latin typeface="Calibri" pitchFamily="34" charset="0"/>
              </a:rPr>
              <a:t> </a:t>
            </a:r>
            <a:r>
              <a:rPr lang="en-US" sz="3600">
                <a:solidFill>
                  <a:srgbClr val="0000CC"/>
                </a:solidFill>
                <a:latin typeface="Calibri" pitchFamily="34" charset="0"/>
              </a:rPr>
              <a:t>Vietnam)</a:t>
            </a:r>
          </a:p>
        </p:txBody>
      </p:sp>
      <p:pic>
        <p:nvPicPr>
          <p:cNvPr id="501773" name="Picture 13" descr="4"/>
          <p:cNvPicPr>
            <a:picLocks noChangeAspect="1" noChangeArrowheads="1"/>
          </p:cNvPicPr>
          <p:nvPr/>
        </p:nvPicPr>
        <p:blipFill>
          <a:blip r:embed="rId3" cstate="print"/>
          <a:srcRect/>
          <a:stretch>
            <a:fillRect/>
          </a:stretch>
        </p:blipFill>
        <p:spPr bwMode="auto">
          <a:xfrm>
            <a:off x="4970463" y="762000"/>
            <a:ext cx="4176712" cy="5638800"/>
          </a:xfrm>
          <a:prstGeom prst="rect">
            <a:avLst/>
          </a:prstGeom>
          <a:noFill/>
        </p:spPr>
      </p:pic>
      <p:pic>
        <p:nvPicPr>
          <p:cNvPr id="501774" name="Picture 14" descr="7_clip_image001"/>
          <p:cNvPicPr>
            <a:picLocks noChangeAspect="1" noChangeArrowheads="1"/>
          </p:cNvPicPr>
          <p:nvPr/>
        </p:nvPicPr>
        <p:blipFill>
          <a:blip r:embed="rId4" cstate="print"/>
          <a:srcRect/>
          <a:stretch>
            <a:fillRect/>
          </a:stretch>
        </p:blipFill>
        <p:spPr bwMode="auto">
          <a:xfrm>
            <a:off x="4959350" y="1279525"/>
            <a:ext cx="4184650" cy="4587875"/>
          </a:xfrm>
          <a:prstGeom prst="rect">
            <a:avLst/>
          </a:prstGeom>
          <a:noFill/>
        </p:spPr>
      </p:pic>
      <p:sp>
        <p:nvSpPr>
          <p:cNvPr id="501775" name="Rectangle 15"/>
          <p:cNvSpPr>
            <a:spLocks noChangeArrowheads="1"/>
          </p:cNvSpPr>
          <p:nvPr/>
        </p:nvSpPr>
        <p:spPr bwMode="auto">
          <a:xfrm>
            <a:off x="0" y="3498850"/>
            <a:ext cx="4800600" cy="3359150"/>
          </a:xfrm>
          <a:prstGeom prst="rect">
            <a:avLst/>
          </a:prstGeom>
          <a:noFill/>
          <a:ln w="9525" algn="ctr">
            <a:noFill/>
            <a:miter lim="800000"/>
            <a:headEnd/>
            <a:tailEnd/>
          </a:ln>
          <a:effectLst/>
        </p:spPr>
        <p:txBody>
          <a:bodyPr>
            <a:spAutoFit/>
          </a:bodyPr>
          <a:lstStyle/>
          <a:p>
            <a:pPr>
              <a:lnSpc>
                <a:spcPct val="85000"/>
              </a:lnSpc>
            </a:pPr>
            <a:r>
              <a:rPr lang="en-US" sz="3600">
                <a:solidFill>
                  <a:schemeClr val="folHlink"/>
                </a:solidFill>
              </a:rPr>
              <a:t>Pan-Asian groups gained Asian-American studies programs in colleges, health services in Asian communities, &amp; reparations for interned Japanese-Americans</a:t>
            </a:r>
          </a:p>
        </p:txBody>
      </p:sp>
      <p:pic>
        <p:nvPicPr>
          <p:cNvPr id="501776" name="Picture 16" descr="6a00d83451bb1169e200e5526d23078833-500wi"/>
          <p:cNvPicPr>
            <a:picLocks noChangeAspect="1" noChangeArrowheads="1"/>
          </p:cNvPicPr>
          <p:nvPr/>
        </p:nvPicPr>
        <p:blipFill>
          <a:blip r:embed="rId5" cstate="print"/>
          <a:srcRect/>
          <a:stretch>
            <a:fillRect/>
          </a:stretch>
        </p:blipFill>
        <p:spPr bwMode="auto">
          <a:xfrm>
            <a:off x="4883150" y="914400"/>
            <a:ext cx="4260850" cy="5715000"/>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01773"/>
                                        </p:tgtEl>
                                      </p:cBhvr>
                                    </p:animEffect>
                                    <p:set>
                                      <p:cBhvr>
                                        <p:cTn id="7" dur="1" fill="hold">
                                          <p:stCondLst>
                                            <p:cond delay="1999"/>
                                          </p:stCondLst>
                                        </p:cTn>
                                        <p:tgtEl>
                                          <p:spTgt spid="50177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01774"/>
                                        </p:tgtEl>
                                        <p:attrNameLst>
                                          <p:attrName>style.visibility</p:attrName>
                                        </p:attrNameLst>
                                      </p:cBhvr>
                                      <p:to>
                                        <p:strVal val="visible"/>
                                      </p:to>
                                    </p:set>
                                    <p:animEffect transition="in" filter="fade">
                                      <p:cBhvr>
                                        <p:cTn id="10" dur="2000"/>
                                        <p:tgtEl>
                                          <p:spTgt spid="5017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775"/>
                                        </p:tgtEl>
                                        <p:attrNameLst>
                                          <p:attrName>style.visibility</p:attrName>
                                        </p:attrNameLst>
                                      </p:cBhvr>
                                      <p:to>
                                        <p:strVal val="visible"/>
                                      </p:to>
                                    </p:set>
                                    <p:animEffect transition="in" filter="fade">
                                      <p:cBhvr>
                                        <p:cTn id="15" dur="2000"/>
                                        <p:tgtEl>
                                          <p:spTgt spid="501775"/>
                                        </p:tgtEl>
                                      </p:cBhvr>
                                    </p:animEffect>
                                  </p:childTnLst>
                                </p:cTn>
                              </p:par>
                              <p:par>
                                <p:cTn id="16" presetID="10" presetClass="exit" presetSubtype="0" fill="hold" nodeType="withEffect">
                                  <p:stCondLst>
                                    <p:cond delay="0"/>
                                  </p:stCondLst>
                                  <p:childTnLst>
                                    <p:animEffect transition="out" filter="fade">
                                      <p:cBhvr>
                                        <p:cTn id="17" dur="2000"/>
                                        <p:tgtEl>
                                          <p:spTgt spid="501774"/>
                                        </p:tgtEl>
                                      </p:cBhvr>
                                    </p:animEffect>
                                    <p:set>
                                      <p:cBhvr>
                                        <p:cTn id="18" dur="1" fill="hold">
                                          <p:stCondLst>
                                            <p:cond delay="1999"/>
                                          </p:stCondLst>
                                        </p:cTn>
                                        <p:tgtEl>
                                          <p:spTgt spid="50177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01776"/>
                                        </p:tgtEl>
                                        <p:attrNameLst>
                                          <p:attrName>style.visibility</p:attrName>
                                        </p:attrNameLst>
                                      </p:cBhvr>
                                      <p:to>
                                        <p:strVal val="visible"/>
                                      </p:to>
                                    </p:set>
                                    <p:animEffect transition="in" filter="fade">
                                      <p:cBhvr>
                                        <p:cTn id="21" dur="2000"/>
                                        <p:tgtEl>
                                          <p:spTgt spid="50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6858000"/>
          </a:xfrm>
        </p:spPr>
        <p:txBody>
          <a:bodyPr/>
          <a:lstStyle/>
          <a:p>
            <a:r>
              <a:rPr lang="en-US" sz="6000" u="sng">
                <a:solidFill>
                  <a:schemeClr val="tx1"/>
                </a:solidFill>
                <a:latin typeface="Calibri" pitchFamily="34" charset="0"/>
              </a:rPr>
              <a:t>Brown Power</a:t>
            </a:r>
            <a:r>
              <a:rPr lang="en-US" sz="6000">
                <a:solidFill>
                  <a:schemeClr val="tx1"/>
                </a:solidFill>
                <a:latin typeface="Calibri" pitchFamily="34" charset="0"/>
              </a:rPr>
              <a:t>:</a:t>
            </a:r>
            <a:r>
              <a:rPr lang="en-US" sz="6000" u="sng">
                <a:solidFill>
                  <a:schemeClr val="tx1"/>
                </a:solidFill>
                <a:latin typeface="Calibri" pitchFamily="34" charset="0"/>
              </a:rPr>
              <a:t> </a:t>
            </a:r>
            <a:br>
              <a:rPr lang="en-US" sz="6000" u="sng">
                <a:solidFill>
                  <a:schemeClr val="tx1"/>
                </a:solidFill>
                <a:latin typeface="Calibri" pitchFamily="34" charset="0"/>
              </a:rPr>
            </a:br>
            <a:r>
              <a:rPr lang="en-US" sz="6000">
                <a:solidFill>
                  <a:schemeClr val="tx1"/>
                </a:solidFill>
                <a:latin typeface="Calibri" pitchFamily="34" charset="0"/>
              </a:rPr>
              <a:t>Chicanos, Cesar Chavez, &amp; the United Farm Workers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Design</Template>
  <TotalTime>1975</TotalTime>
  <Words>903</Words>
  <Application>Microsoft Office PowerPoint</Application>
  <PresentationFormat>On-screen Show (4:3)</PresentationFormat>
  <Paragraphs>86</Paragraphs>
  <Slides>28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Brooks Design</vt:lpstr>
      <vt:lpstr>PowerPoint Presentation</vt:lpstr>
      <vt:lpstr>Black Power:  SNCC &amp; the Black Panthers</vt:lpstr>
      <vt:lpstr>Black Power</vt:lpstr>
      <vt:lpstr>Black Power</vt:lpstr>
      <vt:lpstr>Black Power</vt:lpstr>
      <vt:lpstr>1968 Mexico City Olympics  Tommie Smith &amp; John Carlos</vt:lpstr>
      <vt:lpstr>Yellow Power:  Asian American  Movement</vt:lpstr>
      <vt:lpstr>“Yellow Power”</vt:lpstr>
      <vt:lpstr>Brown Power:  Chicanos, Cesar Chavez, &amp; the United Farm Workers</vt:lpstr>
      <vt:lpstr>“Brown Power”</vt:lpstr>
      <vt:lpstr>“Brown Power”</vt:lpstr>
      <vt:lpstr>Rainbow Power:  The Gay Liberation Movement</vt:lpstr>
      <vt:lpstr>“Rainbow Power”</vt:lpstr>
      <vt:lpstr>“Rainbow Power”</vt:lpstr>
      <vt:lpstr>Red Power:  The Native American Movement</vt:lpstr>
      <vt:lpstr>Red Power</vt:lpstr>
      <vt:lpstr>Red Power</vt:lpstr>
      <vt:lpstr>PowerPoint Presentation</vt:lpstr>
      <vt:lpstr>Pink Power:  The Women’s Movement</vt:lpstr>
      <vt:lpstr>Pink Power</vt:lpstr>
      <vt:lpstr>PowerPoint Presentation</vt:lpstr>
      <vt:lpstr>Pink Power</vt:lpstr>
      <vt:lpstr>Pink Power</vt:lpstr>
      <vt:lpstr>Pink Power</vt:lpstr>
      <vt:lpstr>Pink Power</vt:lpstr>
      <vt:lpstr>Green Power:  The Environmental Movement</vt:lpstr>
      <vt:lpstr>Green Power</vt:lpstr>
      <vt:lpstr>Do Now</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e200203909</dc:creator>
  <cp:lastModifiedBy>Marc Sprintz</cp:lastModifiedBy>
  <cp:revision>94</cp:revision>
  <dcterms:created xsi:type="dcterms:W3CDTF">2010-04-07T01:35:10Z</dcterms:created>
  <dcterms:modified xsi:type="dcterms:W3CDTF">2020-01-07T17:42:20Z</dcterms:modified>
</cp:coreProperties>
</file>