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66" r:id="rId2"/>
    <p:sldId id="325" r:id="rId3"/>
    <p:sldId id="322" r:id="rId4"/>
    <p:sldId id="323" r:id="rId5"/>
    <p:sldId id="324" r:id="rId6"/>
    <p:sldId id="295" r:id="rId7"/>
    <p:sldId id="321" r:id="rId8"/>
    <p:sldId id="286" r:id="rId9"/>
    <p:sldId id="284" r:id="rId10"/>
    <p:sldId id="265" r:id="rId11"/>
    <p:sldId id="257" r:id="rId12"/>
    <p:sldId id="258" r:id="rId13"/>
    <p:sldId id="259" r:id="rId14"/>
    <p:sldId id="260" r:id="rId15"/>
    <p:sldId id="262" r:id="rId16"/>
    <p:sldId id="297" r:id="rId17"/>
    <p:sldId id="316" r:id="rId18"/>
    <p:sldId id="317" r:id="rId19"/>
    <p:sldId id="320" r:id="rId20"/>
    <p:sldId id="318" r:id="rId21"/>
    <p:sldId id="315" r:id="rId22"/>
    <p:sldId id="300" r:id="rId23"/>
    <p:sldId id="301" r:id="rId24"/>
    <p:sldId id="303" r:id="rId25"/>
    <p:sldId id="308" r:id="rId26"/>
    <p:sldId id="274" r:id="rId27"/>
    <p:sldId id="309" r:id="rId28"/>
    <p:sldId id="278" r:id="rId29"/>
    <p:sldId id="280" r:id="rId30"/>
    <p:sldId id="282" r:id="rId31"/>
    <p:sldId id="326" r:id="rId32"/>
    <p:sldId id="327" r:id="rId33"/>
    <p:sldId id="328" r:id="rId34"/>
    <p:sldId id="331" r:id="rId35"/>
    <p:sldId id="332" r:id="rId36"/>
  </p:sldIdLst>
  <p:sldSz cx="9144000" cy="6858000" type="screen4x3"/>
  <p:notesSz cx="6858000" cy="9144000"/>
  <p:embeddedFontLst>
    <p:embeddedFont>
      <p:font typeface="Bookman Old Style" pitchFamily="18" charset="0"/>
      <p:regular r:id="rId38"/>
      <p:bold r:id="rId39"/>
      <p:italic r:id="rId40"/>
      <p:boldItalic r:id="rId41"/>
    </p:embeddedFont>
    <p:embeddedFont>
      <p:font typeface="Comic Sans MS" pitchFamily="66" charset="0"/>
      <p:regular r:id="rId42"/>
      <p:bold r:id="rId43"/>
    </p:embeddedFont>
    <p:embeddedFont>
      <p:font typeface="BlackChancery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0C0C0"/>
    <a:srgbClr val="FFCCCC"/>
    <a:srgbClr val="FF0000"/>
    <a:srgbClr val="0066FF"/>
    <a:srgbClr val="66CCFF"/>
    <a:srgbClr val="000099"/>
    <a:srgbClr val="ABC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4660"/>
  </p:normalViewPr>
  <p:slideViewPr>
    <p:cSldViewPr>
      <p:cViewPr varScale="1">
        <p:scale>
          <a:sx n="63" d="100"/>
          <a:sy n="63" d="100"/>
        </p:scale>
        <p:origin x="-10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24730A-4381-4F69-B340-0E38933E5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6E2A5-18B1-4195-8288-3006231C6267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0482B-FE75-43E7-A358-D228A7774FE7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8A854-7EDE-4DF6-BEAD-52C9480DBF70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C1496-ECD4-4508-A10C-4B0C558106DF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85CA1-53B0-4436-A1C4-0949BCE743DF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BDB32-81DC-4728-9EE6-9E1145475ECB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#11:  “KINDRED SPIRITS”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ASHUR DURAND</a:t>
            </a:r>
            <a:endParaRPr lang="en-US" smtClean="0"/>
          </a:p>
          <a:p>
            <a:pPr eaLnBrk="1" hangingPunct="1"/>
            <a:r>
              <a:rPr lang="en-US" smtClean="0"/>
              <a:t>He had a desire to create a harmony between man and nature.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# to contemplate or paint nature brought him closer to the divine and could inspire one to lead a moral life.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 memorial to Cole, 5 yrs. His junior.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Cole, with his poet friend, William Cullen Bryant, discloses the meaning of nature to the writer.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26138-4089-4AC0-BBD9-A52843433B3A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1DBDB-3EE4-4AA0-ACCE-811A4679D068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#13:  JOHN AUDUBON WATERCOLORS</a:t>
            </a:r>
            <a:endParaRPr lang="en-US" smtClean="0"/>
          </a:p>
          <a:p>
            <a:pPr eaLnBrk="1" hangingPunct="1"/>
            <a:r>
              <a:rPr lang="en-US" smtClean="0"/>
              <a:t>“Ornithological” art as a branch of American illustration art.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His “Birds of America” series.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was not a scientist and had no formal training in natural history.</a:t>
            </a:r>
            <a:br>
              <a:rPr lang="en-US" smtClean="0"/>
            </a:br>
            <a:r>
              <a:rPr lang="en-US" smtClean="0"/>
              <a:t>          * but he was an excellent field naturalist.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order to illustrate the birds, he had to kill them in great numbers!</a:t>
            </a:r>
            <a:br>
              <a:rPr lang="en-US" smtClean="0"/>
            </a:br>
            <a:r>
              <a:rPr lang="en-US" smtClean="0"/>
              <a:t>          * with no cameras then, in order to study birds up-close, you had to</a:t>
            </a:r>
            <a:br>
              <a:rPr lang="en-US" smtClean="0"/>
            </a:br>
            <a:r>
              <a:rPr lang="en-US" smtClean="0"/>
              <a:t>             shoot them!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PARADOX OF EARLY 19c AMERICAS IN THE FACE OF NATURE:</a:t>
            </a:r>
            <a:br>
              <a:rPr lang="en-US" smtClean="0"/>
            </a:br>
            <a:r>
              <a:rPr lang="en-US" smtClean="0"/>
              <a:t>          * he was a hunter in love with hunting, but with a respect, even love, </a:t>
            </a:r>
            <a:br>
              <a:rPr lang="en-US" smtClean="0"/>
            </a:br>
            <a:r>
              <a:rPr lang="en-US" smtClean="0"/>
              <a:t>            for his prey.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E57EB-5D2B-4929-8103-E04C75EA4976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101B5-3D15-4B13-ACEA-C7075B41D08C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B3FC2-0C1E-403C-9696-B83AD6ABB16E}" type="slidenum">
              <a:rPr lang="en-US"/>
              <a:pPr/>
              <a:t>19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A1F8F-A249-4DD0-8AA2-32C19D97E7BA}" type="slidenum">
              <a:rPr lang="en-US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93B5B-4FC9-4F98-BCAA-4A219C6176C6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78E93-0058-44CE-934C-3CC7460AF917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40F35-2EBA-4256-BAB0-27F29AA35652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#23:  “THE LAND OF THE PILGRIMS”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UNKNOWN, 1840s</a:t>
            </a:r>
            <a:br>
              <a:rPr lang="en-US" b="1" smtClean="0"/>
            </a:br>
            <a:endParaRPr lang="en-US" smtClean="0"/>
          </a:p>
          <a:p>
            <a:pPr eaLnBrk="1" hangingPunct="1"/>
            <a:r>
              <a:rPr lang="en-US" smtClean="0"/>
              <a:t>By mid-19c, Americans were obsessed with the idea of a half-empty continent.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Their desire to revive the past grew stronger.</a:t>
            </a:r>
            <a:br>
              <a:rPr lang="en-US" smtClean="0"/>
            </a:br>
            <a:r>
              <a:rPr lang="en-US" smtClean="0"/>
              <a:t>          * historical societies were founded.</a:t>
            </a:r>
            <a:br>
              <a:rPr lang="en-US" smtClean="0"/>
            </a:br>
            <a:r>
              <a:rPr lang="en-US" smtClean="0"/>
              <a:t>          * biographies of national heroes were commissioned.</a:t>
            </a:r>
            <a:br>
              <a:rPr lang="en-US" smtClean="0"/>
            </a:br>
            <a:r>
              <a:rPr lang="en-US" smtClean="0"/>
              <a:t>          * pictures of the founding of the colonies and the Revolution were</a:t>
            </a:r>
            <a:br>
              <a:rPr lang="en-US" smtClean="0"/>
            </a:br>
            <a:r>
              <a:rPr lang="en-US" smtClean="0"/>
              <a:t>             painted.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Landing of the Pilgrims was a favorite historical tableau of the times.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Capitol rotunda.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5FB77-BC74-4137-98DC-DB9073F02C76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#24:  “WASHINGTON CROSSING THE DELAWARE”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Leutze, 1851</a:t>
            </a:r>
            <a:endParaRPr lang="en-US" smtClean="0"/>
          </a:p>
          <a:p>
            <a:pPr eaLnBrk="1" hangingPunct="1"/>
            <a:r>
              <a:rPr lang="en-US" smtClean="0"/>
              <a:t>Was known for his large, historic compositions.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If there was anyone who would be relied on to produce a large, efficient, patriotic work whose meaning would be over no one’s head, it was him!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9AA48-514C-4053-8DB8-30692E6EB577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#26:  “OUR BANNER IN THE SKY”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Church, 1861</a:t>
            </a:r>
            <a:endParaRPr lang="en-US" smtClean="0"/>
          </a:p>
          <a:p>
            <a:pPr eaLnBrk="1" hangingPunct="1"/>
            <a:r>
              <a:rPr lang="en-US" smtClean="0"/>
              <a:t>A small oil, reproduced and circulated in the thousands of copies to Union soldiers and their families.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clouds form the stripes of Old Glory, and the tree becomes the flagpole.</a:t>
            </a:r>
            <a:br>
              <a:rPr lang="en-US" smtClean="0"/>
            </a:br>
            <a:r>
              <a:rPr lang="en-US" smtClean="0"/>
              <a:t>                       # nature and God’s design have combined to</a:t>
            </a:r>
            <a:br>
              <a:rPr lang="en-US" smtClean="0"/>
            </a:br>
            <a:r>
              <a:rPr lang="en-US" smtClean="0"/>
              <a:t>                          bless the Union!!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55A51-F888-4843-BAAD-358D5359448E}" type="slidenum">
              <a:rPr lang="en-US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4F599-BFB2-484C-BD14-27E753B71BEA}" type="slidenum">
              <a:rPr lang="en-US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#28:  “YOUNG OMAHAW, WAR EAGLE, LITTLE MO, &amp; PAWNEES”</a:t>
            </a:r>
            <a:br>
              <a:rPr lang="en-US" b="1" smtClean="0"/>
            </a:br>
            <a:r>
              <a:rPr lang="en-US" b="1" smtClean="0"/>
              <a:t>CHARLES BIRD KING, 1821</a:t>
            </a:r>
            <a:endParaRPr lang="en-US" smtClean="0"/>
          </a:p>
          <a:p>
            <a:pPr eaLnBrk="1" hangingPunct="1"/>
            <a:r>
              <a:rPr lang="en-US" smtClean="0"/>
              <a:t>One kind of American whose description had always raided problems was the American Indian.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His image was a faithful index of the way white society had thought about them at any given time.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“The Noble Savage”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the Enlightenment view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King painted Native Amers. For the newly formed Bureau of Indian Affairs</a:t>
            </a:r>
            <a:br>
              <a:rPr lang="en-US" smtClean="0"/>
            </a:br>
            <a:r>
              <a:rPr lang="en-US" smtClean="0"/>
              <a:t>          * 1821-1842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140 portraits.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They looked like busts from the Roman Republic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muscular frames, acquiline noses, a level gaze.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40736-D37B-49B9-85E4-B41378E4CFFF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#29:  “BUFFALO BULL’S BACK FAT, HEAD CHIEF</a:t>
            </a:r>
            <a:br>
              <a:rPr lang="en-US" b="1" smtClean="0"/>
            </a:br>
            <a:r>
              <a:rPr lang="en-US" b="1" smtClean="0"/>
              <a:t>GEORGE CAITLIN, 1832</a:t>
            </a:r>
            <a:endParaRPr lang="en-US" smtClean="0"/>
          </a:p>
          <a:p>
            <a:pPr eaLnBrk="1" hangingPunct="1"/>
            <a:r>
              <a:rPr lang="en-US" smtClean="0"/>
              <a:t>He devoted his life to depicting Native American Indians.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1844 publication of his “North American Indian Portfolio.”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saw himself as a record-keeper rather than an artist.</a:t>
            </a:r>
            <a:br>
              <a:rPr lang="en-US" smtClean="0"/>
            </a:br>
            <a:r>
              <a:rPr lang="en-US" smtClean="0"/>
              <a:t>          ”Nothing short of the loss of my life shall prevent me from</a:t>
            </a:r>
            <a:br>
              <a:rPr lang="en-US" smtClean="0"/>
            </a:br>
            <a:r>
              <a:rPr lang="en-US" smtClean="0"/>
              <a:t>           visiting their country and becoming their historian!”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1837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he showed his “Indian Gallery” to viewers in Boston, NY, Phila.,</a:t>
            </a:r>
            <a:br>
              <a:rPr lang="en-US" smtClean="0"/>
            </a:br>
            <a:r>
              <a:rPr lang="en-US" smtClean="0"/>
              <a:t>              &amp; Washin. [500 ptgs. &amp; sketches]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a big hit!!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“Americans consumed painted Indians as fast as they could wipe out real ones!!”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7FB00-A569-4A22-B828-0E511BDEBED5}" type="slidenum">
              <a:rPr lang="en-US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#30:  “MATO-TOPE”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KARL BODNER, 1830s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He paid close attention to details in dress, ornament, facial painting, and weaponry.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“DEMONIC INDIAN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This became the symbol for all Indians</a:t>
            </a:r>
            <a:br>
              <a:rPr lang="en-US" smtClean="0"/>
            </a:br>
            <a:r>
              <a:rPr lang="en-US" smtClean="0"/>
              <a:t>                                             by the 1840s.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b="1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BD55A-DD32-4696-8DB2-227E7A090837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AE2EF-4DAA-470C-979A-102C15A301B6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A9188-D266-46F2-A2AE-EF3B8FA9A714}" type="slidenum">
              <a:rPr lang="en-US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#32:  “LAST OF THE RACE”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TOMPKINS MATTESON, 1847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  <a:p>
            <a:pPr eaLnBrk="1" hangingPunct="1"/>
            <a:r>
              <a:rPr lang="en-US" smtClean="0"/>
              <a:t>From a cliff, an old chief, a younger man, and two women contemplate the ocean [Pacific], over which the sun is setting.</a:t>
            </a:r>
            <a:br>
              <a:rPr lang="en-US" smtClean="0"/>
            </a:br>
            <a:r>
              <a:rPr lang="en-US" smtClean="0"/>
              <a:t>          * the end of the line for the Native American.</a:t>
            </a:r>
            <a:br>
              <a:rPr lang="en-US" smtClean="0"/>
            </a:br>
            <a:r>
              <a:rPr lang="en-US" smtClean="0"/>
              <a:t>          * even the dog knows it!!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168EE-5781-435A-B97B-3A9ACFB52D93}" type="slidenum">
              <a:rPr lang="en-US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/>
              <a:t>#33:  “DYING INDIAN CHIEF CONTEMPLATES THE PROGRESS OF CIVILIZATION”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CRAWFORD, 1857</a:t>
            </a:r>
            <a:endParaRPr lang="en-US" smtClean="0"/>
          </a:p>
          <a:p>
            <a:pPr eaLnBrk="1" hangingPunct="1"/>
            <a:r>
              <a:rPr lang="en-US" smtClean="0"/>
              <a:t>An allegory of our history of the struggle between civilized man and the savage, between the cultivated and wild nature.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represented the official view of the fate of the American Indian in the mid-1850s!!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7EEE3-6C1F-41C4-B6DA-6DC82A763626}" type="slidenum">
              <a:rPr lang="en-US"/>
              <a:pPr/>
              <a:t>32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750ED-BDB2-4503-853E-8A7C6AF52941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D5C1B-07EA-4EA0-BF12-25519A7BFABA}" type="slidenum">
              <a:rPr lang="en-US"/>
              <a:pPr/>
              <a:t>34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#1:  “IN NATURE’S WONDERLAND” </a:t>
            </a:r>
            <a:r>
              <a:rPr lang="en-US">
                <a:sym typeface="BlackChancery"/>
              </a:rPr>
              <a:t></a:t>
            </a:r>
            <a:r>
              <a:rPr lang="en-US" b="1"/>
              <a:t> Thomas Dougherty, 1835</a:t>
            </a:r>
            <a:endParaRPr lang="en-US"/>
          </a:p>
          <a:p>
            <a:r>
              <a:rPr lang="en-US"/>
              <a:t>He was one of the earliest American artists to use small figures dwarfted by the landscape </a:t>
            </a:r>
            <a:r>
              <a:rPr lang="en-US">
                <a:sym typeface="BlackChancery"/>
              </a:rPr>
              <a:t></a:t>
            </a:r>
            <a:r>
              <a:rPr lang="en-US"/>
              <a:t> denotes man’s place as part and parcel of nature.</a:t>
            </a:r>
            <a:br>
              <a:rPr lang="en-US"/>
            </a:br>
            <a:r>
              <a:rPr lang="en-US"/>
              <a:t>          *  A surrender of the self in the face of God’s handiwork [an act of</a:t>
            </a:r>
            <a:br>
              <a:rPr lang="en-US"/>
            </a:br>
            <a:r>
              <a:rPr lang="en-US"/>
              <a:t>             devotion].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The figure’s solitary state and absorption in the environment, with his back turned to us, reinforces the contemplative silence that surrounds him.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7EEE3-6C1F-41C4-B6DA-6DC82A763626}" type="slidenum">
              <a:rPr lang="en-US"/>
              <a:pPr/>
              <a:t>35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0F352-6B05-499A-8A6E-2086DB7EE8A6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7180E-2B62-4C5F-9772-EB5E8DAE0E05}" type="slidenum">
              <a:rPr lang="en-US"/>
              <a:pPr/>
              <a:t>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#1:  “IN NATURE’S WONDERLAND”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Dougherty, 1835</a:t>
            </a:r>
            <a:endParaRPr lang="en-US" smtClean="0"/>
          </a:p>
          <a:p>
            <a:pPr eaLnBrk="1" hangingPunct="1"/>
            <a:r>
              <a:rPr lang="en-US" smtClean="0"/>
              <a:t>He was one of the earliest American artists to use small figures dwarfted by the landscape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denotes man’s place as part and parcel of nature.</a:t>
            </a:r>
            <a:br>
              <a:rPr lang="en-US" smtClean="0"/>
            </a:br>
            <a:r>
              <a:rPr lang="en-US" smtClean="0"/>
              <a:t>          *  A surrender of the self in the face of God’s handiwork [an act of</a:t>
            </a:r>
            <a:br>
              <a:rPr lang="en-US" smtClean="0"/>
            </a:br>
            <a:r>
              <a:rPr lang="en-US" smtClean="0"/>
              <a:t>             devotion].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figure’s solitary state and absorption in the environment, with his back turned to us, reinforces the contemplative silence that surrounds him.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He laid the groundwork for public acceptance of American landscape paintings as valuable and significant.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0FD24-47C7-4C48-8182-3B5F25583A21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#2 - #3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COLE</a:t>
            </a:r>
          </a:p>
          <a:p>
            <a:pPr eaLnBrk="1" hangingPunct="1"/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The “Father” of the HRS.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Nobody had painted “America” before these artists.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The Hudson Valley from the Catskills through the Adirondacks.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America as Arcadia [Eden].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A0B88-ADCF-47B0-ACF0-0E1DDD364BF0}" type="slidenum">
              <a:rPr lang="en-US"/>
              <a:pPr/>
              <a:t>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#4:   “THE OXBOW”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Cole, 1836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The dramatic clouds over the wilderness to the left speak of the uncontrolled power of nature.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Tension between wilderness and garden [savagery and civilization].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OXBOW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in the shape of a ?</a:t>
            </a:r>
            <a:br>
              <a:rPr lang="en-US" smtClean="0"/>
            </a:br>
            <a:r>
              <a:rPr lang="en-US" smtClean="0"/>
              <a:t>              * Where is this headed?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reflected the debate among</a:t>
            </a:r>
            <a:br>
              <a:rPr lang="en-US" smtClean="0"/>
            </a:br>
            <a:r>
              <a:rPr lang="en-US" smtClean="0"/>
              <a:t>                                                          Americans.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           *  Would the wilderness disappear completely for the sake</a:t>
            </a:r>
            <a:br>
              <a:rPr lang="en-US" smtClean="0"/>
            </a:br>
            <a:r>
              <a:rPr lang="en-US" smtClean="0"/>
              <a:t>                 of civilization, or would the two exist in perpetual tension</a:t>
            </a:r>
            <a:br>
              <a:rPr lang="en-US" smtClean="0"/>
            </a:br>
            <a:r>
              <a:rPr lang="en-US" smtClean="0"/>
              <a:t>                 with each other?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7E991-E76E-445F-A4C7-DC131768CD38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#4:   “THE OXBOW” </a:t>
            </a:r>
            <a:r>
              <a:rPr lang="en-US" smtClean="0">
                <a:sym typeface="BlackChancery"/>
              </a:rPr>
              <a:t></a:t>
            </a:r>
            <a:r>
              <a:rPr lang="en-US" b="1" smtClean="0"/>
              <a:t> Thomas Cole, 1836</a:t>
            </a:r>
            <a:br>
              <a:rPr lang="en-US" b="1" smtClean="0"/>
            </a:br>
            <a:endParaRPr lang="en-US" smtClean="0"/>
          </a:p>
          <a:p>
            <a:pPr eaLnBrk="1" hangingPunct="1"/>
            <a:r>
              <a:rPr lang="en-US" smtClean="0"/>
              <a:t>The dramatic clouds over the wilderness to the left speak of the uncontrolled power of nature.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Tension between wilderness and garden [savagery and civilization].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OXBOW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in the shape of a ?</a:t>
            </a:r>
            <a:br>
              <a:rPr lang="en-US" smtClean="0"/>
            </a:br>
            <a:r>
              <a:rPr lang="en-US" smtClean="0"/>
              <a:t>              * Where is this headed? </a:t>
            </a:r>
            <a:r>
              <a:rPr lang="en-US" smtClean="0">
                <a:sym typeface="BlackChancery"/>
              </a:rPr>
              <a:t></a:t>
            </a:r>
            <a:r>
              <a:rPr lang="en-US" smtClean="0"/>
              <a:t> reflected the debate among</a:t>
            </a:r>
            <a:br>
              <a:rPr lang="en-US" smtClean="0"/>
            </a:br>
            <a:r>
              <a:rPr lang="en-US" smtClean="0"/>
              <a:t>                                                          Americans.</a:t>
            </a:r>
            <a:br>
              <a:rPr lang="en-US" smtClean="0"/>
            </a:br>
            <a:r>
              <a:rPr lang="en-US" smtClean="0"/>
              <a:t>              *  Would the wilderness disappear completely for the sake</a:t>
            </a:r>
            <a:br>
              <a:rPr lang="en-US" smtClean="0"/>
            </a:br>
            <a:r>
              <a:rPr lang="en-US" smtClean="0"/>
              <a:t>                 of civilization, or would the two exist in perpetual tension</a:t>
            </a:r>
            <a:br>
              <a:rPr lang="en-US" smtClean="0"/>
            </a:br>
            <a:r>
              <a:rPr lang="en-US" smtClean="0"/>
              <a:t>                 with each other?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80128-91F6-4090-A07C-E0F188139874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b="1" smtClean="0"/>
              <a:t>#6 - #10:  COLE’S “THE COURSE OF EMPIRE” SERIES</a:t>
            </a:r>
            <a:endParaRPr lang="en-US" sz="1000" smtClean="0"/>
          </a:p>
          <a:p>
            <a:pPr eaLnBrk="1" hangingPunct="1"/>
            <a:r>
              <a:rPr lang="en-US" sz="1000" smtClean="0"/>
              <a:t>Allegorical paintings on the rise and fall of civilizations.</a:t>
            </a:r>
          </a:p>
          <a:p>
            <a:pPr eaLnBrk="1" hangingPunct="1"/>
            <a:r>
              <a:rPr lang="en-US" sz="1000" smtClean="0"/>
              <a:t>A warning to America about the dangers of democracy, which he thought could so easily degenerate into mob rule in the hands of a demagogue, who in deifying the will of the people without curbing its fickle passions, would become a dictator, an Amer. Caesar [ANDREW JACKSON].</a:t>
            </a:r>
          </a:p>
          <a:p>
            <a:pPr eaLnBrk="1" hangingPunct="1"/>
            <a:r>
              <a:rPr lang="en-US" sz="1000" smtClean="0"/>
              <a:t>Was meant to be a visual analogy to Edward Gibbon’s Decline &amp; Fall of the Ro. Emp.</a:t>
            </a:r>
          </a:p>
          <a:p>
            <a:pPr eaLnBrk="1" hangingPunct="1"/>
            <a:r>
              <a:rPr lang="en-US" sz="1000" smtClean="0"/>
              <a:t>Same setting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a natural harbor topped by a round rock.</a:t>
            </a:r>
          </a:p>
          <a:p>
            <a:pPr eaLnBrk="1" hangingPunct="1"/>
            <a:r>
              <a:rPr lang="en-US" sz="1000" smtClean="0"/>
              <a:t>1.  Savage State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the primordial scene </a:t>
            </a:r>
            <a:r>
              <a:rPr lang="en-US" sz="1000" smtClean="0">
                <a:sym typeface="Symbol" pitchFamily="18" charset="2"/>
              </a:rPr>
              <a:t></a:t>
            </a:r>
            <a:r>
              <a:rPr lang="en-US" sz="1000" smtClean="0"/>
              <a:t> a culture without monuments or records.</a:t>
            </a:r>
          </a:p>
          <a:p>
            <a:pPr eaLnBrk="1" hangingPunct="1"/>
            <a:r>
              <a:rPr lang="en-US" sz="1000" smtClean="0"/>
              <a:t>2.  Arcadian/Pastoral State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architecture, technol. [longship], the arts have begun, BUT,</a:t>
            </a:r>
            <a:br>
              <a:rPr lang="en-US" sz="1000" smtClean="0"/>
            </a:br>
            <a:r>
              <a:rPr lang="en-US" sz="1000" smtClean="0"/>
              <a:t>                                                Eden can’t last [agrarian simplicity of the early Ro. Rep.]</a:t>
            </a:r>
          </a:p>
          <a:p>
            <a:pPr eaLnBrk="1" hangingPunct="1"/>
            <a:r>
              <a:rPr lang="en-US" sz="1000" smtClean="0"/>
              <a:t>3.  Consummation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populism has led to mob rule, dictatorship [here comes Caesar </a:t>
            </a:r>
            <a:br>
              <a:rPr lang="en-US" sz="1000" smtClean="0"/>
            </a:br>
            <a:r>
              <a:rPr lang="en-US" sz="1000" smtClean="0"/>
              <a:t>                                  across the bridge in triumph!]</a:t>
            </a:r>
          </a:p>
          <a:p>
            <a:pPr eaLnBrk="1" hangingPunct="1"/>
            <a:r>
              <a:rPr lang="en-US" sz="1000" smtClean="0"/>
              <a:t>4.  Destruction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bellicose little beasts have grown up;  the imperial city has fallen!</a:t>
            </a:r>
            <a:br>
              <a:rPr lang="en-US" sz="1000" smtClean="0"/>
            </a:br>
            <a:r>
              <a:rPr lang="en-US" sz="1000" smtClean="0"/>
              <a:t>                       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sacked and pillaged by hordes of unspecified vandals.</a:t>
            </a:r>
          </a:p>
          <a:p>
            <a:pPr eaLnBrk="1" hangingPunct="1"/>
            <a:r>
              <a:rPr lang="en-US" sz="1000" smtClean="0"/>
              <a:t>5.  Desolation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the cycle of history returns to its beginning [WILDERNESS!], with ruins</a:t>
            </a:r>
            <a:br>
              <a:rPr lang="en-US" sz="1000" smtClean="0"/>
            </a:br>
            <a:r>
              <a:rPr lang="en-US" sz="1000" smtClean="0"/>
              <a:t>                      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a single column representing the vanity of man!</a:t>
            </a:r>
          </a:p>
          <a:p>
            <a:pPr eaLnBrk="1" hangingPunct="1"/>
            <a:r>
              <a:rPr lang="en-US" sz="1000" smtClean="0"/>
              <a:t>BUT, a stork [symbol of birth/rebirth] </a:t>
            </a:r>
            <a:r>
              <a:rPr lang="en-US" sz="1000" smtClean="0">
                <a:sym typeface="BlackChancery"/>
              </a:rPr>
              <a:t></a:t>
            </a:r>
            <a:r>
              <a:rPr lang="en-US" sz="1000" smtClean="0"/>
              <a:t> faint hint of regeneration.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0FF1-A00E-4C98-8DBE-55BAAF9B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A4157-28BD-45B0-A566-2661AEE88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C307A-41BE-41BE-BACE-F8964AB6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FECF-DD37-4BA3-A2DC-11B99429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F4B2-A526-473D-95ED-3921010C5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DBDE7-1AA2-44F8-99C9-6D416D81E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6263-76E3-4BDD-92AD-C7AE42FB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5A1E-8174-4F69-B819-7427D7D24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5ABF-08AF-4D4F-9A21-48E132638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1413-3454-4BA4-96F9-29A32FE4B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8732-A88B-4C14-A205-8206DD9FC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21EFB1-9A8D-4197-82D6-92DC7AD5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24000" y="533400"/>
            <a:ext cx="63246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ABCDFF"/>
                </a:solidFill>
                <a:latin typeface="Bookman Old Style" pitchFamily="18" charset="0"/>
              </a:rPr>
              <a:t>Antebellum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ABCDFF"/>
                </a:solidFill>
                <a:latin typeface="Bookman Old Style" pitchFamily="18" charset="0"/>
              </a:rPr>
              <a:t>American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ABCDFF"/>
                </a:solidFill>
                <a:latin typeface="Bookman Old Style" pitchFamily="18" charset="0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219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The Course of Empire:  The Savage State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/>
            </a:r>
            <a:b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Thomas Cole, 1834</a:t>
            </a:r>
          </a:p>
        </p:txBody>
      </p:sp>
      <p:pic>
        <p:nvPicPr>
          <p:cNvPr id="11267" name="Picture 3" descr="CourseOfEmpire-TheSavageState-Cole-18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873125" y="1933575"/>
            <a:ext cx="7508875" cy="4391025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90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The Course of Empire:  The Arcadian </a:t>
            </a:r>
            <a:b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or The Pastoral State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 - Thomas Cole, 1836</a:t>
            </a:r>
          </a:p>
        </p:txBody>
      </p:sp>
      <p:pic>
        <p:nvPicPr>
          <p:cNvPr id="12291" name="Picture 5" descr="CourseOfEmpire-Acada]ia-18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685800" y="1747838"/>
            <a:ext cx="7747000" cy="472916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219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The Course of Empire:  Consummation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/>
            </a:r>
            <a:b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Thomas Cole, 1836</a:t>
            </a:r>
          </a:p>
        </p:txBody>
      </p:sp>
      <p:pic>
        <p:nvPicPr>
          <p:cNvPr id="13315" name="Picture 5" descr="CourseOfEmpire-Consumation-Cole-18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>
          <a:xfrm>
            <a:off x="914400" y="1719263"/>
            <a:ext cx="7410450" cy="4757737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The Course of Empire:  Destruction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/>
            </a:r>
            <a:b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Thomas Cole, 1836</a:t>
            </a:r>
          </a:p>
        </p:txBody>
      </p:sp>
      <p:pic>
        <p:nvPicPr>
          <p:cNvPr id="14339" name="Picture 9" descr="TheCourseofEmpire-Destruction-Cole-18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816100"/>
            <a:ext cx="7543800" cy="442595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The Course of Empire:  Desolation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/>
            </a:r>
            <a:b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Thomas Cole, 1836</a:t>
            </a:r>
          </a:p>
        </p:txBody>
      </p:sp>
      <p:pic>
        <p:nvPicPr>
          <p:cNvPr id="15363" name="Picture 4" descr="CourseOfEmpire-Desolation-Cole-18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912813" y="1630363"/>
            <a:ext cx="7392987" cy="4770437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i="1" dirty="0" smtClean="0">
                <a:solidFill>
                  <a:srgbClr val="ABCDFF"/>
                </a:solidFill>
                <a:latin typeface="Bookman Old Style" pitchFamily="18" charset="0"/>
              </a:rPr>
              <a:t>Kindred Spirits</a:t>
            </a:r>
            <a:r>
              <a:rPr lang="en-US" sz="3200" dirty="0" smtClean="0">
                <a:solidFill>
                  <a:srgbClr val="ABCDFF"/>
                </a:solidFill>
                <a:latin typeface="Bookman Old Style" pitchFamily="18" charset="0"/>
              </a:rPr>
              <a:t> – Asher Durand, 1849</a:t>
            </a:r>
          </a:p>
        </p:txBody>
      </p:sp>
      <p:pic>
        <p:nvPicPr>
          <p:cNvPr id="16387" name="Picture 5" descr="KindredSpirits-Durand-184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2362200" y="914400"/>
            <a:ext cx="4535488" cy="5668963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715962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t"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ABCDFF"/>
                </a:solidFill>
                <a:latin typeface="Bookman Old Style" pitchFamily="18" charset="0"/>
              </a:rPr>
              <a:t>Watercolors by John Audubon</a:t>
            </a:r>
          </a:p>
        </p:txBody>
      </p:sp>
      <p:pic>
        <p:nvPicPr>
          <p:cNvPr id="17411" name="Picture 3" descr="StanleyHawk-Audub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0263" y="1447800"/>
            <a:ext cx="3290887" cy="4525963"/>
          </a:xfrm>
          <a:noFill/>
          <a:ln>
            <a:solidFill>
              <a:schemeClr val="bg1"/>
            </a:solidFill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Comic Sans MS" pitchFamily="66" charset="0"/>
              </a:rPr>
              <a:t>Stanley Hawk</a:t>
            </a:r>
          </a:p>
        </p:txBody>
      </p:sp>
      <p:pic>
        <p:nvPicPr>
          <p:cNvPr id="17413" name="Picture 5" descr="BarredOwl-Audub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1263" y="1447800"/>
            <a:ext cx="3290887" cy="4525963"/>
          </a:xfrm>
          <a:noFill/>
          <a:ln>
            <a:solidFill>
              <a:schemeClr val="bg1"/>
            </a:solidFill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solidFill>
                  <a:schemeClr val="bg1"/>
                </a:solidFill>
                <a:latin typeface="Comic Sans MS" pitchFamily="66" charset="0"/>
              </a:rPr>
              <a:t>Barred 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838200" y="936625"/>
            <a:ext cx="7543800" cy="4708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0066FF"/>
                </a:solidFill>
                <a:latin typeface="Bookman Old Style" pitchFamily="18" charset="0"/>
              </a:rPr>
              <a:t>The</a:t>
            </a:r>
            <a:br>
              <a:rPr lang="en-US" sz="72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7200">
                <a:solidFill>
                  <a:srgbClr val="0066FF"/>
                </a:solidFill>
                <a:latin typeface="Bookman Old Style" pitchFamily="18" charset="0"/>
              </a:rPr>
              <a:t>Classical Styles of </a:t>
            </a:r>
            <a:br>
              <a:rPr lang="en-US" sz="72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7200">
                <a:solidFill>
                  <a:srgbClr val="0066FF"/>
                </a:solidFill>
                <a:latin typeface="Bookman Old Style" pitchFamily="18" charset="0"/>
              </a:rPr>
              <a:t>Greece &amp;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Neo-Classical Architecture:  </a:t>
            </a:r>
            <a:b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U. S. Customs House, 1836</a:t>
            </a:r>
          </a:p>
        </p:txBody>
      </p:sp>
      <p:pic>
        <p:nvPicPr>
          <p:cNvPr id="19459" name="Picture 5" descr="CustomsHouse-18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224" t="8272" r="8163" b="19118"/>
          <a:stretch>
            <a:fillRect/>
          </a:stretch>
        </p:blipFill>
        <p:spPr>
          <a:xfrm>
            <a:off x="1066800" y="2057400"/>
            <a:ext cx="7086600" cy="421640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Jefferson Rotunda</a:t>
            </a:r>
            <a:b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(Univ. of VA), 1819-26</a:t>
            </a:r>
          </a:p>
        </p:txBody>
      </p:sp>
      <p:pic>
        <p:nvPicPr>
          <p:cNvPr id="20483" name="Picture 7" descr="JeffersonRotunda-1819-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71650" y="1954213"/>
            <a:ext cx="5772150" cy="4294187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6172200" cy="484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0066FF"/>
                </a:solidFill>
                <a:latin typeface="Bookman Old Style" pitchFamily="18" charset="0"/>
              </a:rPr>
              <a:t>The</a:t>
            </a:r>
            <a:br>
              <a:rPr lang="en-US" sz="66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6600">
                <a:solidFill>
                  <a:srgbClr val="0066FF"/>
                </a:solidFill>
                <a:latin typeface="Bookman Old Style" pitchFamily="18" charset="0"/>
              </a:rPr>
              <a:t>Hudson River</a:t>
            </a:r>
            <a:br>
              <a:rPr lang="en-US" sz="66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6600">
                <a:solidFill>
                  <a:srgbClr val="0066FF"/>
                </a:solidFill>
                <a:latin typeface="Bookman Old Style" pitchFamily="18" charset="0"/>
              </a:rPr>
              <a:t>School:</a:t>
            </a:r>
          </a:p>
          <a:p>
            <a:pPr algn="ctr">
              <a:spcBef>
                <a:spcPct val="50000"/>
              </a:spcBef>
            </a:pPr>
            <a:r>
              <a:rPr lang="en-US" sz="6600">
                <a:solidFill>
                  <a:srgbClr val="0066FF"/>
                </a:solidFill>
                <a:latin typeface="Bookman Old Style" pitchFamily="18" charset="0"/>
              </a:rPr>
              <a:t>1820s-1870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026"/>
          <p:cNvSpPr txBox="1">
            <a:spLocks noChangeArrowheads="1"/>
          </p:cNvSpPr>
          <p:nvPr/>
        </p:nvSpPr>
        <p:spPr bwMode="auto">
          <a:xfrm>
            <a:off x="990600" y="3810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ABCDFF"/>
                </a:solidFill>
                <a:latin typeface="Bookman Old Style" pitchFamily="18" charset="0"/>
              </a:rPr>
              <a:t>The Capitol Rotunda</a:t>
            </a:r>
          </a:p>
        </p:txBody>
      </p:sp>
      <p:pic>
        <p:nvPicPr>
          <p:cNvPr id="21507" name="Picture 1027" descr="BullfinchsCapitolRotun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23" r="2884" b="1506"/>
          <a:stretch>
            <a:fillRect/>
          </a:stretch>
        </p:blipFill>
        <p:spPr>
          <a:xfrm>
            <a:off x="838200" y="1417638"/>
            <a:ext cx="7543800" cy="498316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7"/>
          <p:cNvSpPr txBox="1">
            <a:spLocks noChangeArrowheads="1"/>
          </p:cNvSpPr>
          <p:nvPr/>
        </p:nvSpPr>
        <p:spPr bwMode="auto">
          <a:xfrm>
            <a:off x="1600200" y="1600200"/>
            <a:ext cx="6172200" cy="3941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solidFill>
                  <a:srgbClr val="0066FF"/>
                </a:solidFill>
                <a:latin typeface="Bookman Old Style" pitchFamily="18" charset="0"/>
              </a:rPr>
              <a:t>Patriotic</a:t>
            </a:r>
          </a:p>
          <a:p>
            <a:pPr algn="ctr">
              <a:spcBef>
                <a:spcPct val="50000"/>
              </a:spcBef>
            </a:pPr>
            <a:r>
              <a:rPr lang="en-US" sz="9600">
                <a:solidFill>
                  <a:srgbClr val="0066FF"/>
                </a:solidFill>
                <a:latin typeface="Bookman Old Style" pitchFamily="18" charset="0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  <a:t>The Landing of the Pilgrims</a:t>
            </a:r>
            <a:b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Unknown Artist, 1830s</a:t>
            </a:r>
          </a:p>
        </p:txBody>
      </p:sp>
      <p:pic>
        <p:nvPicPr>
          <p:cNvPr id="23555" name="Picture 3" descr="TheLandingOfThePilgrims-UnknownArtist-1840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806575"/>
            <a:ext cx="5743575" cy="4594225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219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Washington Crossing the Delaware</a:t>
            </a:r>
            <a:b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Emmanuel Gottlieb Leutze,</a:t>
            </a: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 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1851</a:t>
            </a:r>
          </a:p>
        </p:txBody>
      </p:sp>
      <p:pic>
        <p:nvPicPr>
          <p:cNvPr id="24579" name="Picture 3" descr="WashingtonCrossingDelaware-EmanuelLeutze-18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1066800" y="1981200"/>
            <a:ext cx="7239000" cy="4154488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2192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t"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Our Banner in the Sky</a:t>
            </a: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 - Frederic Church, 1861</a:t>
            </a:r>
          </a:p>
        </p:txBody>
      </p:sp>
      <p:pic>
        <p:nvPicPr>
          <p:cNvPr id="25603" name="Picture 3" descr="OurBannerInTheSky-CHurch-186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8000"/>
          </a:blip>
          <a:srcRect t="35938"/>
          <a:stretch>
            <a:fillRect/>
          </a:stretch>
        </p:blipFill>
        <p:spPr>
          <a:xfrm>
            <a:off x="2209800" y="2286000"/>
            <a:ext cx="4927600" cy="3157538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600200" y="1219200"/>
            <a:ext cx="6172200" cy="467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solidFill>
                  <a:srgbClr val="0066FF"/>
                </a:solidFill>
                <a:latin typeface="Bookman Old Style" pitchFamily="18" charset="0"/>
              </a:rPr>
              <a:t>The</a:t>
            </a:r>
            <a:br>
              <a:rPr lang="en-US" sz="96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9600">
                <a:solidFill>
                  <a:srgbClr val="0066FF"/>
                </a:solidFill>
                <a:latin typeface="Bookman Old Style" pitchFamily="18" charset="0"/>
              </a:rPr>
              <a:t>“Frontier”</a:t>
            </a:r>
            <a:br>
              <a:rPr lang="en-US" sz="96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9600">
                <a:solidFill>
                  <a:srgbClr val="0066FF"/>
                </a:solidFill>
                <a:latin typeface="Bookman Old Style" pitchFamily="18" charset="0"/>
              </a:rPr>
              <a:t>Artists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Young_OmahawWarEagleLittleMissouri&amp;Pawnee-CharlesBirdKing-18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1828800" y="1658938"/>
            <a:ext cx="5638800" cy="4284662"/>
          </a:xfrm>
          <a:noFill/>
          <a:ln>
            <a:solidFill>
              <a:schemeClr val="bg1"/>
            </a:solidFill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28600" y="320675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ABCDFF"/>
                </a:solidFill>
                <a:latin typeface="Bookman Old Style" pitchFamily="18" charset="0"/>
              </a:rPr>
              <a:t>Young Omahaw, War Eagle, Little Missouri, and Pawnees </a:t>
            </a:r>
            <a:r>
              <a:rPr lang="en-US" sz="3200">
                <a:solidFill>
                  <a:srgbClr val="ABCDFF"/>
                </a:solidFill>
                <a:latin typeface="Bookman Old Style" pitchFamily="18" charset="0"/>
              </a:rPr>
              <a:t>- Charles Bird King, 1821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0" y="6096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1.  The “Noble Savage”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ABCDFF"/>
                </a:solidFill>
                <a:latin typeface="Bookman Old Style" pitchFamily="18" charset="0"/>
              </a:rPr>
              <a:t>Buffalo Bull’s Back Fat, Head Chief, </a:t>
            </a:r>
            <a:br>
              <a:rPr lang="en-US" sz="3200" i="1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200" i="1" dirty="0">
                <a:solidFill>
                  <a:srgbClr val="ABCDFF"/>
                </a:solidFill>
                <a:latin typeface="Bookman Old Style" pitchFamily="18" charset="0"/>
              </a:rPr>
              <a:t>Blood Tribe - </a:t>
            </a:r>
            <a:r>
              <a:rPr lang="en-US" sz="3200" dirty="0">
                <a:solidFill>
                  <a:srgbClr val="ABCDFF"/>
                </a:solidFill>
                <a:latin typeface="Bookman Old Style" pitchFamily="18" charset="0"/>
              </a:rPr>
              <a:t>George Caitlin, 1832</a:t>
            </a:r>
          </a:p>
        </p:txBody>
      </p:sp>
      <p:pic>
        <p:nvPicPr>
          <p:cNvPr id="28675" name="Picture 3" descr="BuffaloBull'sBackFat-GeorgeCatlin-18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1751013"/>
            <a:ext cx="3341688" cy="4040187"/>
          </a:xfrm>
          <a:noFill/>
          <a:ln>
            <a:solidFill>
              <a:schemeClr val="bg1"/>
            </a:solidFill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09800" y="6019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2.  The “Stoic” Indian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54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i="1" dirty="0" err="1">
                <a:solidFill>
                  <a:srgbClr val="ABCDFF"/>
                </a:solidFill>
                <a:latin typeface="Bookman Old Style" pitchFamily="18" charset="0"/>
              </a:rPr>
              <a:t>Mato</a:t>
            </a:r>
            <a:r>
              <a:rPr lang="en-US" sz="4000" i="1" dirty="0">
                <a:solidFill>
                  <a:srgbClr val="ABCDFF"/>
                </a:solidFill>
                <a:latin typeface="Bookman Old Style" pitchFamily="18" charset="0"/>
              </a:rPr>
              <a:t>-Tope – </a:t>
            </a:r>
            <a:r>
              <a:rPr lang="en-US" sz="4000" dirty="0">
                <a:solidFill>
                  <a:srgbClr val="ABCDFF"/>
                </a:solidFill>
                <a:latin typeface="Bookman Old Style" pitchFamily="18" charset="0"/>
              </a:rPr>
              <a:t>Karl </a:t>
            </a:r>
            <a:r>
              <a:rPr lang="en-US" sz="4000" dirty="0" err="1">
                <a:solidFill>
                  <a:srgbClr val="ABCDFF"/>
                </a:solidFill>
                <a:latin typeface="Bookman Old Style" pitchFamily="18" charset="0"/>
              </a:rPr>
              <a:t>Bodmer</a:t>
            </a:r>
            <a:r>
              <a:rPr lang="en-US" sz="4000" dirty="0">
                <a:solidFill>
                  <a:srgbClr val="ABCDFF"/>
                </a:solidFill>
                <a:latin typeface="Bookman Old Style" pitchFamily="18" charset="0"/>
              </a:rPr>
              <a:t>, 1830s</a:t>
            </a:r>
          </a:p>
        </p:txBody>
      </p:sp>
      <p:pic>
        <p:nvPicPr>
          <p:cNvPr id="29699" name="Picture 5" descr="BodmerMato-Top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2895600" y="1676400"/>
            <a:ext cx="3421063" cy="4525963"/>
          </a:xfrm>
          <a:noFill/>
          <a:ln>
            <a:solidFill>
              <a:schemeClr val="bg1"/>
            </a:solidFill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098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3.  The “Demonic” Indian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  <a:t>Osage Scalp Dance</a:t>
            </a: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 </a:t>
            </a:r>
            <a:b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John Mix Stanley, 1845</a:t>
            </a:r>
          </a:p>
        </p:txBody>
      </p:sp>
      <p:pic>
        <p:nvPicPr>
          <p:cNvPr id="30723" name="Picture 5" descr="OsageScalpDance-JohnMixStanley-184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838200" y="1620838"/>
            <a:ext cx="7467600" cy="477996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669925" y="1447800"/>
            <a:ext cx="8245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03225" indent="-403225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These artists captured the undiluted power of 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nature</a:t>
            </a: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Paint the nation’s most spectacular and 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undeveloped areas [the new Garden of Eden].</a:t>
            </a: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Nature was the best source of wisdom &amp;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fulfillment.</a:t>
            </a: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They created visual embodiments of the ideals of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the Transcendentalists.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*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Painting is the vehicle through which the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   universal mind could reach the mind of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   mankind.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</a:t>
            </a:r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*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Art is the agent of moral &amp; spiritual </a:t>
            </a:r>
            <a:br>
              <a:rPr lang="en-U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         transformation.</a:t>
            </a:r>
            <a:r>
              <a:rPr lang="en-US" sz="2100" dirty="0">
                <a:solidFill>
                  <a:schemeClr val="bg1"/>
                </a:solidFill>
                <a:latin typeface="Comic Sans MS" pitchFamily="66" charset="0"/>
              </a:rPr>
              <a:t>                                        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990600" y="381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ABCDFF"/>
                </a:solidFill>
                <a:latin typeface="Bookman Old Style" pitchFamily="18" charset="0"/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3200" i="1" dirty="0">
                <a:solidFill>
                  <a:srgbClr val="ABCDFF"/>
                </a:solidFill>
                <a:latin typeface="Bookman Old Style" pitchFamily="18" charset="0"/>
              </a:rPr>
              <a:t>Last of the Race</a:t>
            </a:r>
            <a:r>
              <a:rPr lang="en-US" sz="3200" dirty="0">
                <a:solidFill>
                  <a:srgbClr val="ABCDFF"/>
                </a:solidFill>
                <a:latin typeface="Bookman Old Style" pitchFamily="18" charset="0"/>
              </a:rPr>
              <a:t> – Tompkins Matteson, 1847</a:t>
            </a:r>
          </a:p>
        </p:txBody>
      </p:sp>
      <p:pic>
        <p:nvPicPr>
          <p:cNvPr id="31747" name="Picture 5" descr="LastOfTheRace-TompkinsMatteson-18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>
          <a:xfrm>
            <a:off x="1770063" y="1219200"/>
            <a:ext cx="5773737" cy="4540250"/>
          </a:xfrm>
          <a:noFill/>
          <a:ln>
            <a:solidFill>
              <a:schemeClr val="bg1"/>
            </a:solidFill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09800" y="5943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4.  The “Doomed” Indian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38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  <a:t>Dying Indian Chief Contemplating the Progress of Civilization</a:t>
            </a: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 </a:t>
            </a:r>
            <a:b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Thomas </a:t>
            </a:r>
            <a:b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Crawford, 1857</a:t>
            </a:r>
          </a:p>
        </p:txBody>
      </p:sp>
      <p:pic>
        <p:nvPicPr>
          <p:cNvPr id="32771" name="Picture 3" descr="DyingIndianChief-THomasCrawford-185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732338" y="1600200"/>
            <a:ext cx="3802062" cy="4881563"/>
          </a:xfrm>
          <a:noFill/>
          <a:ln>
            <a:solidFill>
              <a:schemeClr val="bg1"/>
            </a:solidFill>
          </a:ln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A portend </a:t>
            </a:r>
            <a:br>
              <a:rPr lang="en-US" sz="32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of the future??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32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dirty="0">
                <a:solidFill>
                  <a:srgbClr val="ABCDFF"/>
                </a:solidFill>
                <a:latin typeface="Bookman Old Style" pitchFamily="18" charset="0"/>
              </a:rPr>
              <a:t>Nationalistic 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00200" y="914400"/>
            <a:ext cx="6172200" cy="3046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tIns="137160"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0066FF"/>
                </a:solidFill>
                <a:latin typeface="Bookman Old Style" pitchFamily="18" charset="0"/>
              </a:rPr>
              <a:t>The</a:t>
            </a:r>
            <a:br>
              <a:rPr lang="en-US" sz="6000">
                <a:solidFill>
                  <a:srgbClr val="0066FF"/>
                </a:solidFill>
                <a:latin typeface="Bookman Old Style" pitchFamily="18" charset="0"/>
              </a:rPr>
            </a:br>
            <a:r>
              <a:rPr lang="en-US" sz="6000">
                <a:solidFill>
                  <a:srgbClr val="0066FF"/>
                </a:solidFill>
                <a:latin typeface="Bookman Old Style" pitchFamily="18" charset="0"/>
              </a:rPr>
              <a:t>Knickerbocker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724400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Washington Irving (1783-1859)</a:t>
            </a: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	-1</a:t>
            </a:r>
            <a:r>
              <a:rPr lang="en-US" sz="2100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 American to win int’l acclaim as a literary figure</a:t>
            </a: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     -notable books: </a:t>
            </a:r>
            <a:r>
              <a:rPr lang="en-US" sz="2100" u="sng" dirty="0" smtClean="0">
                <a:solidFill>
                  <a:schemeClr val="bg1"/>
                </a:solidFill>
                <a:latin typeface="Comic Sans MS" pitchFamily="66" charset="0"/>
              </a:rPr>
              <a:t>The Legend of Sleepy Hollow </a:t>
            </a: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&amp; </a:t>
            </a:r>
            <a:r>
              <a:rPr lang="en-US" sz="2100" u="sng" dirty="0" smtClean="0">
                <a:solidFill>
                  <a:schemeClr val="bg1"/>
                </a:solidFill>
                <a:latin typeface="Comic Sans MS" pitchFamily="66" charset="0"/>
              </a:rPr>
              <a:t>Rip Van Winkle</a:t>
            </a:r>
            <a:endParaRPr lang="en-US" sz="21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Char char="►"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  <a:p>
            <a:pPr marL="403225" indent="-403225">
              <a:buClr>
                <a:srgbClr val="FF0000"/>
              </a:buClr>
              <a:buFont typeface="Arial" charset="0"/>
              <a:buNone/>
            </a:pPr>
            <a:endParaRPr lang="en-US" sz="21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0292" name="Picture 4" descr="Washington%20Ir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24948"/>
            <a:ext cx="3227388" cy="3804452"/>
          </a:xfrm>
          <a:prstGeom prst="rect">
            <a:avLst/>
          </a:prstGeom>
          <a:noFill/>
        </p:spPr>
      </p:pic>
      <p:pic>
        <p:nvPicPr>
          <p:cNvPr id="140293" name="Picture 5" descr="last of the mohic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6000"/>
            <a:ext cx="2563813" cy="4343400"/>
          </a:xfrm>
          <a:prstGeom prst="rect">
            <a:avLst/>
          </a:prstGeom>
          <a:noFill/>
        </p:spPr>
      </p:pic>
      <p:sp>
        <p:nvSpPr>
          <p:cNvPr id="140295" name="Rectangle 7"/>
          <p:cNvSpPr>
            <a:spLocks noGrp="1" noChangeArrowheads="1"/>
          </p:cNvSpPr>
          <p:nvPr>
            <p:ph idx="1"/>
          </p:nvPr>
        </p:nvSpPr>
        <p:spPr>
          <a:xfrm>
            <a:off x="4800600" y="457200"/>
            <a:ext cx="3886200" cy="5668963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F0000"/>
              </a:buClr>
              <a:buFont typeface="Arial" charset="0"/>
              <a:buChar char="►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James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Fenimore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Cooper (1789-1851)</a:t>
            </a:r>
          </a:p>
          <a:p>
            <a:pPr>
              <a:buNone/>
            </a:pP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    -1</a:t>
            </a:r>
            <a:r>
              <a:rPr lang="en-US" sz="2100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sz="2100" dirty="0" smtClean="0">
                <a:solidFill>
                  <a:schemeClr val="bg1"/>
                </a:solidFill>
                <a:latin typeface="Comic Sans MS" pitchFamily="66" charset="0"/>
              </a:rPr>
              <a:t> American  novelist to gain world fame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447800" y="2667000"/>
            <a:ext cx="632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Much of slideshow borrowed from www.historyteacher.net</a:t>
            </a:r>
            <a:endParaRPr lang="en-US" sz="3600" dirty="0">
              <a:solidFill>
                <a:srgbClr val="ABCD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90600" y="2660650"/>
            <a:ext cx="77120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65138" indent="-465138">
              <a:buClr>
                <a:srgbClr val="0066FF"/>
              </a:buClr>
              <a:buFont typeface="Arial" charset="0"/>
              <a:buAutoNum type="arabicPeriod"/>
              <a:defRPr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Paint grand, scenic vistas.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  <a:p>
            <a:pPr marL="465138" indent="-465138">
              <a:buClr>
                <a:srgbClr val="0066FF"/>
              </a:buClr>
              <a:buFont typeface="Arial" charset="0"/>
              <a:buAutoNum type="arabicPeriod"/>
              <a:defRPr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Humans are an insignificant [even 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non-existent] part of the picture.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  <a:p>
            <a:pPr marL="465138" indent="-465138">
              <a:buClr>
                <a:srgbClr val="0066FF"/>
              </a:buClr>
              <a:buFont typeface="Arial" charset="0"/>
              <a:buAutoNum type="arabicPeriod"/>
              <a:defRPr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Experiment with affects of light on water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and sky.</a:t>
            </a:r>
            <a:br>
              <a:rPr lang="en-US" sz="2600">
                <a:solidFill>
                  <a:schemeClr val="bg1"/>
                </a:solidFill>
                <a:latin typeface="Comic Sans MS" pitchFamily="66" charset="0"/>
              </a:rPr>
            </a:br>
            <a:endParaRPr lang="en-US" sz="2600">
              <a:solidFill>
                <a:schemeClr val="bg1"/>
              </a:solidFill>
              <a:latin typeface="Comic Sans MS" pitchFamily="66" charset="0"/>
            </a:endParaRPr>
          </a:p>
          <a:p>
            <a:pPr marL="465138" indent="-465138">
              <a:buClr>
                <a:srgbClr val="0066FF"/>
              </a:buClr>
              <a:buFont typeface="Arial" charset="0"/>
              <a:buAutoNum type="arabicPeriod"/>
              <a:defRPr/>
            </a:pP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Symbol of the school </a:t>
            </a:r>
            <a:r>
              <a:rPr lang="en-US" sz="260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600">
                <a:solidFill>
                  <a:schemeClr val="bg1"/>
                </a:solidFill>
                <a:latin typeface="Comic Sans MS" pitchFamily="66" charset="0"/>
              </a:rPr>
              <a:t> a broken tree stump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143000" y="288925"/>
            <a:ext cx="716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ABCDFF"/>
                </a:solidFill>
                <a:latin typeface="Bookman Old Style" pitchFamily="18" charset="0"/>
              </a:rPr>
              <a:t>Characteristics of the Hudson River School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239963" y="1752600"/>
            <a:ext cx="4738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66FF"/>
              </a:buClr>
              <a:buFont typeface="Arial" charset="0"/>
              <a:buNone/>
              <a:defRPr/>
            </a:pPr>
            <a:r>
              <a:rPr lang="en-US" sz="2800" b="1" i="1">
                <a:solidFill>
                  <a:srgbClr val="FF0000"/>
                </a:solidFill>
                <a:latin typeface="Comic Sans MS" pitchFamily="66" charset="0"/>
              </a:rPr>
              <a:t>A new art for a new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69925" y="2663825"/>
            <a:ext cx="79406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Transcendentalist thinking.</a:t>
            </a:r>
          </a:p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Westward expansion.</a:t>
            </a:r>
          </a:p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American nationalism --&gt; </a:t>
            </a:r>
            <a:r>
              <a:rPr lang="en-US" sz="2800" dirty="0">
                <a:solidFill>
                  <a:srgbClr val="FFFF66"/>
                </a:solidFill>
                <a:latin typeface="Comic Sans MS" pitchFamily="66" charset="0"/>
              </a:rPr>
              <a:t>What is America?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en-US" sz="2800" dirty="0">
                <a:solidFill>
                  <a:srgbClr val="0066FF"/>
                </a:solidFill>
                <a:latin typeface="Comic Sans MS" pitchFamily="66" charset="0"/>
              </a:rPr>
              <a:t>*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Creation of a national mythology</a:t>
            </a:r>
          </a:p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Racism and Native Americans.</a:t>
            </a:r>
          </a:p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Concern for political extremism.</a:t>
            </a:r>
          </a:p>
          <a:p>
            <a:pPr marL="465138" indent="-465138">
              <a:buClr>
                <a:srgbClr val="FF0000"/>
              </a:buClr>
              <a:buFont typeface="Arial" charset="0"/>
              <a:buChar char="►"/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The price paid for progress and the </a:t>
            </a:r>
            <a:br>
              <a:rPr lang="en-US" sz="28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advances of civilization.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066800" y="441325"/>
            <a:ext cx="7162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ABCDFF"/>
                </a:solidFill>
                <a:latin typeface="Bookman Old Style" pitchFamily="18" charset="0"/>
              </a:rPr>
              <a:t>Issues/Themes Addressed by the Antebellum Artists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  <a:t>In Nature’s Wonderland</a:t>
            </a:r>
            <a:br>
              <a:rPr lang="en-US" sz="3600" i="1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 smtClean="0">
                <a:solidFill>
                  <a:srgbClr val="ABCDFF"/>
                </a:solidFill>
                <a:latin typeface="Bookman Old Style" pitchFamily="18" charset="0"/>
              </a:rPr>
              <a:t>Thomas Doughty, 1835</a:t>
            </a:r>
          </a:p>
        </p:txBody>
      </p:sp>
      <p:pic>
        <p:nvPicPr>
          <p:cNvPr id="7171" name="Picture 3" descr="InNature'sWonderland-ThomasDoughty-18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1371600" y="1447800"/>
            <a:ext cx="6400800" cy="5091113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1066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ABCDFF"/>
                </a:solidFill>
                <a:latin typeface="Bookman Old Style" pitchFamily="18" charset="0"/>
              </a:rPr>
              <a:t>Niagara</a:t>
            </a:r>
            <a:r>
              <a:rPr lang="en-US" sz="4000" dirty="0" smtClean="0">
                <a:solidFill>
                  <a:srgbClr val="ABCDFF"/>
                </a:solidFill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ABCDFF"/>
                </a:solidFill>
                <a:latin typeface="Bookman Old Style" pitchFamily="18" charset="0"/>
              </a:rPr>
              <a:t>Frederic Church, 1857</a:t>
            </a:r>
          </a:p>
        </p:txBody>
      </p:sp>
      <p:pic>
        <p:nvPicPr>
          <p:cNvPr id="8195" name="Picture 3" descr="Niagara-Church-185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97088"/>
            <a:ext cx="8229600" cy="369411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  <a:t>View of the Catskills, Early Autumn</a:t>
            </a:r>
            <a:b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Thomas Cole, 1837</a:t>
            </a:r>
          </a:p>
        </p:txBody>
      </p:sp>
      <p:pic>
        <p:nvPicPr>
          <p:cNvPr id="9219" name="Picture 3" descr="ViewOnTheCatskill-EarlyAutumn-Cole-183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882650" y="1874838"/>
            <a:ext cx="7377113" cy="4525962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  <a:t>View from Mt. Holyoke: The Oxbow</a:t>
            </a:r>
            <a:br>
              <a:rPr lang="en-US" sz="3600" i="1" dirty="0">
                <a:solidFill>
                  <a:srgbClr val="ABCDFF"/>
                </a:solidFill>
                <a:latin typeface="Bookman Old Style" pitchFamily="18" charset="0"/>
              </a:rPr>
            </a:br>
            <a:r>
              <a:rPr lang="en-US" sz="3600" dirty="0">
                <a:solidFill>
                  <a:srgbClr val="ABCDFF"/>
                </a:solidFill>
                <a:latin typeface="Bookman Old Style" pitchFamily="18" charset="0"/>
              </a:rPr>
              <a:t>Thomas Cole, 1836</a:t>
            </a:r>
          </a:p>
        </p:txBody>
      </p:sp>
      <p:pic>
        <p:nvPicPr>
          <p:cNvPr id="10243" name="Picture 7" descr="Oxbow-Co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 l="1096" b="3291"/>
          <a:stretch>
            <a:fillRect/>
          </a:stretch>
        </p:blipFill>
        <p:spPr>
          <a:xfrm>
            <a:off x="1143000" y="1676400"/>
            <a:ext cx="6877050" cy="457200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1033</Words>
  <Application>Microsoft Office PowerPoint</Application>
  <PresentationFormat>On-screen Show (4:3)</PresentationFormat>
  <Paragraphs>176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Bookman Old Style</vt:lpstr>
      <vt:lpstr>Comic Sans MS</vt:lpstr>
      <vt:lpstr>Wingdings</vt:lpstr>
      <vt:lpstr>BlackChancery</vt:lpstr>
      <vt:lpstr>Symbol</vt:lpstr>
      <vt:lpstr>Default Design</vt:lpstr>
      <vt:lpstr>Slide 1</vt:lpstr>
      <vt:lpstr>Slide 2</vt:lpstr>
      <vt:lpstr>Slide 3</vt:lpstr>
      <vt:lpstr>Slide 4</vt:lpstr>
      <vt:lpstr>Slide 5</vt:lpstr>
      <vt:lpstr>In Nature’s Wonderland Thomas Doughty, 1835</vt:lpstr>
      <vt:lpstr>Niagara Frederic Church, 1857</vt:lpstr>
      <vt:lpstr>Slide 8</vt:lpstr>
      <vt:lpstr>Slide 9</vt:lpstr>
      <vt:lpstr>The Course of Empire:  The Savage State Thomas Cole, 1834</vt:lpstr>
      <vt:lpstr>The Course of Empire:  The Arcadian  or The Pastoral State - Thomas Cole, 1836</vt:lpstr>
      <vt:lpstr>The Course of Empire:  Consummation Thomas Cole, 1836</vt:lpstr>
      <vt:lpstr>The Course of Empire:  Destruction Thomas Cole, 1836</vt:lpstr>
      <vt:lpstr>The Course of Empire:  Desolation Thomas Cole, 1836</vt:lpstr>
      <vt:lpstr>Kindred Spirits – Asher Durand, 1849</vt:lpstr>
      <vt:lpstr>Watercolors by John Audubon</vt:lpstr>
      <vt:lpstr>Slide 17</vt:lpstr>
      <vt:lpstr>Slide 18</vt:lpstr>
      <vt:lpstr>Slide 19</vt:lpstr>
      <vt:lpstr>Slide 20</vt:lpstr>
      <vt:lpstr>Slide 21</vt:lpstr>
      <vt:lpstr>Slide 22</vt:lpstr>
      <vt:lpstr>Washington Crossing the Delaware Emmanuel Gottlieb Leutze, 1851</vt:lpstr>
      <vt:lpstr>Our Banner in the Sky - Frederic Church, 1861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Horace Greeley HS     Chappaqua, 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The Hudson River School</dc:subject>
  <dc:creator>Ms. Susan M. Pojer</dc:creator>
  <cp:lastModifiedBy>MSprintz</cp:lastModifiedBy>
  <cp:revision>109</cp:revision>
  <dcterms:created xsi:type="dcterms:W3CDTF">2002-10-19T20:06:19Z</dcterms:created>
  <dcterms:modified xsi:type="dcterms:W3CDTF">2011-10-09T21:01:59Z</dcterms:modified>
</cp:coreProperties>
</file>