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63" r:id="rId5"/>
    <p:sldId id="259" r:id="rId6"/>
    <p:sldId id="264" r:id="rId7"/>
    <p:sldId id="260" r:id="rId8"/>
    <p:sldId id="265" r:id="rId9"/>
    <p:sldId id="266" r:id="rId10"/>
    <p:sldId id="261" r:id="rId11"/>
    <p:sldId id="262"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BE99868-F9A4-46B7-9980-4AF64592C338}" type="datetimeFigureOut">
              <a:rPr lang="en-US" smtClean="0"/>
              <a:pPr/>
              <a:t>9/3/2018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2BD202B-7F28-4D97-81F9-B04FC19C1B3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E99868-F9A4-46B7-9980-4AF64592C338}"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D202B-7F28-4D97-81F9-B04FC19C1B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2BD202B-7F28-4D97-81F9-B04FC19C1B3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E99868-F9A4-46B7-9980-4AF64592C338}"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BE99868-F9A4-46B7-9980-4AF64592C338}"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2BD202B-7F28-4D97-81F9-B04FC19C1B3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BE99868-F9A4-46B7-9980-4AF64592C338}" type="datetimeFigureOut">
              <a:rPr lang="en-US" smtClean="0"/>
              <a:pPr/>
              <a:t>9/3/2018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2BD202B-7F28-4D97-81F9-B04FC19C1B3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BE99868-F9A4-46B7-9980-4AF64592C338}" type="datetimeFigureOut">
              <a:rPr lang="en-US" smtClean="0"/>
              <a:pPr/>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D202B-7F28-4D97-81F9-B04FC19C1B3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BE99868-F9A4-46B7-9980-4AF64592C338}" type="datetimeFigureOut">
              <a:rPr lang="en-US" smtClean="0"/>
              <a:pPr/>
              <a:t>9/3/2018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2BD202B-7F28-4D97-81F9-B04FC19C1B3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E99868-F9A4-46B7-9980-4AF64592C338}" type="datetimeFigureOut">
              <a:rPr lang="en-US" smtClean="0"/>
              <a:pPr/>
              <a:t>9/3/2018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2BD202B-7F28-4D97-81F9-B04FC19C1B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BE99868-F9A4-46B7-9980-4AF64592C338}" type="datetimeFigureOut">
              <a:rPr lang="en-US" smtClean="0"/>
              <a:pPr/>
              <a:t>9/3/2018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2BD202B-7F28-4D97-81F9-B04FC19C1B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2BD202B-7F28-4D97-81F9-B04FC19C1B3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BE99868-F9A4-46B7-9980-4AF64592C338}" type="datetimeFigureOut">
              <a:rPr lang="en-US" smtClean="0"/>
              <a:pPr/>
              <a:t>9/3/2018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2BD202B-7F28-4D97-81F9-B04FC19C1B3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BE99868-F9A4-46B7-9980-4AF64592C338}" type="datetimeFigureOut">
              <a:rPr lang="en-US" smtClean="0"/>
              <a:pPr/>
              <a:t>9/3/2018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BE99868-F9A4-46B7-9980-4AF64592C338}" type="datetimeFigureOut">
              <a:rPr lang="en-US" smtClean="0"/>
              <a:pPr/>
              <a:t>9/3/2018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2BD202B-7F28-4D97-81F9-B04FC19C1B3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articlesbas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Options for Analyzing Historical Documents</a:t>
            </a:r>
            <a:endParaRPr lang="en-US" dirty="0"/>
          </a:p>
        </p:txBody>
      </p:sp>
      <p:sp>
        <p:nvSpPr>
          <p:cNvPr id="2" name="Title 1"/>
          <p:cNvSpPr>
            <a:spLocks noGrp="1"/>
          </p:cNvSpPr>
          <p:nvPr>
            <p:ph type="ctrTitle"/>
          </p:nvPr>
        </p:nvSpPr>
        <p:spPr/>
        <p:txBody>
          <a:bodyPr/>
          <a:lstStyle/>
          <a:p>
            <a:r>
              <a:rPr lang="en-US" dirty="0" smtClean="0"/>
              <a:t>HIPPO</a:t>
            </a:r>
            <a:endParaRPr lang="en-US" dirty="0"/>
          </a:p>
        </p:txBody>
      </p:sp>
      <p:sp>
        <p:nvSpPr>
          <p:cNvPr id="7170" name="AutoShape 2" descr="http://alotmorestyle.com/wp-content/uploads/2014/01/Baby-Hippo-hippos-24490671-1600-120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Baby-Hippo-hippos-24490671-1600-1200.jpg"/>
          <p:cNvPicPr>
            <a:picLocks noChangeAspect="1"/>
          </p:cNvPicPr>
          <p:nvPr/>
        </p:nvPicPr>
        <p:blipFill>
          <a:blip r:embed="rId2" cstate="print"/>
          <a:stretch>
            <a:fillRect/>
          </a:stretch>
        </p:blipFill>
        <p:spPr>
          <a:xfrm>
            <a:off x="2667000" y="3581400"/>
            <a:ext cx="3886200" cy="2914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What is the purpose? Why did the author write this? to inform? to persuade? is it propaganda? a political platform? a rationale? a government or other record? a personal diary or journal? to explain? an apology? Etc.</a:t>
            </a:r>
          </a:p>
          <a:p>
            <a:r>
              <a:rPr lang="en-US" dirty="0" smtClean="0"/>
              <a:t>Summarize the author’s point. What point is the source trying to convey? ONLY summarizing the documents is not enough.</a:t>
            </a:r>
          </a:p>
          <a:p>
            <a:r>
              <a:rPr lang="en-US" dirty="0" smtClean="0"/>
              <a:t>Write: “The intent of the author was to convince/explain/propose/etc….”</a:t>
            </a:r>
          </a:p>
          <a:p>
            <a:r>
              <a:rPr lang="en-US" dirty="0" smtClean="0"/>
              <a:t>DO NOT analyze statistics, charts</a:t>
            </a:r>
            <a:r>
              <a:rPr lang="en-US" smtClean="0"/>
              <a:t>, or graphs </a:t>
            </a:r>
            <a:r>
              <a:rPr lang="en-US" dirty="0" smtClean="0"/>
              <a:t>for purpose because most of the time you won’t have enough information to know the purpose</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Organization/Use in an Argument</a:t>
            </a:r>
            <a:endParaRPr lang="en-US" dirty="0"/>
          </a:p>
        </p:txBody>
      </p:sp>
      <p:sp>
        <p:nvSpPr>
          <p:cNvPr id="3" name="Content Placeholder 2"/>
          <p:cNvSpPr>
            <a:spLocks noGrp="1"/>
          </p:cNvSpPr>
          <p:nvPr>
            <p:ph sz="quarter" idx="1"/>
          </p:nvPr>
        </p:nvSpPr>
        <p:spPr/>
        <p:txBody>
          <a:bodyPr/>
          <a:lstStyle/>
          <a:p>
            <a:r>
              <a:rPr lang="en-US" dirty="0" smtClean="0"/>
              <a:t>Put together Historical Context, Intended Audience, Point of View, and Purpose and consider how it would support the argument proposed in your thesis.</a:t>
            </a:r>
            <a:endParaRPr lang="en-US" smtClean="0"/>
          </a:p>
          <a:p>
            <a:r>
              <a:rPr lang="en-US" smtClean="0"/>
              <a:t>For </a:t>
            </a:r>
            <a:r>
              <a:rPr lang="en-US" dirty="0" smtClean="0"/>
              <a:t>the purpose of practicing how to apply your document analysis to historical questions, I will provide you with a historical question for the Organization/Use in an Argument section of the HIPPO sheets.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Writing Historical Essays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t>Stick to the question.  </a:t>
            </a:r>
            <a:r>
              <a:rPr lang="en-US" dirty="0" smtClean="0"/>
              <a:t>Make sure you are answering what is being asked and are sticking to the time scope of the question.  </a:t>
            </a:r>
          </a:p>
          <a:p>
            <a:r>
              <a:rPr lang="en-US" dirty="0" smtClean="0"/>
              <a:t> </a:t>
            </a:r>
            <a:r>
              <a:rPr lang="en-US" b="1" dirty="0" smtClean="0"/>
              <a:t>Write concisely.  </a:t>
            </a:r>
            <a:r>
              <a:rPr lang="en-US" dirty="0" smtClean="0"/>
              <a:t>Make conceptual arguments in your essay, provide factual support, and move on.  Avoid the temptation to write everything you know or to tell a pleasant story.  Remember, you are </a:t>
            </a:r>
            <a:r>
              <a:rPr lang="en-US" u="sng" dirty="0" smtClean="0"/>
              <a:t>not</a:t>
            </a:r>
            <a:r>
              <a:rPr lang="en-US" dirty="0" smtClean="0"/>
              <a:t> writing a history of the period; you are answering a specific question about this period in US history.  </a:t>
            </a:r>
          </a:p>
          <a:p>
            <a:pPr marL="0" indent="0">
              <a:buNone/>
            </a:pPr>
            <a:endParaRPr lang="en-US" dirty="0"/>
          </a:p>
          <a:p>
            <a:pPr marL="274320" lvl="1" indent="0">
              <a:buNone/>
            </a:pPr>
            <a:r>
              <a:rPr lang="en-US" dirty="0" smtClean="0">
                <a:solidFill>
                  <a:schemeClr val="tx1"/>
                </a:solidFill>
              </a:rPr>
              <a:t>Some students pound a single point, incorrectly believing that constant restating adds to an essay.  Avoid lengthy discussion of minor or peripheral material.  A good essay is not filled with superfluous (unnecessary) detail.  </a:t>
            </a:r>
          </a:p>
          <a:p>
            <a:pPr marL="274320" lvl="1" indent="0">
              <a:buNone/>
            </a:pPr>
            <a:r>
              <a:rPr lang="en-US" dirty="0" smtClean="0">
                <a:solidFill>
                  <a:schemeClr val="tx1"/>
                </a:solidFill>
              </a:rPr>
              <a:t>Ask about every sentence: Will this help me communicate my point to the reader?  If the answer is no, leave the sentence out.  </a:t>
            </a:r>
          </a:p>
          <a:p>
            <a:pPr marL="274320" lvl="1" indent="0">
              <a:buNone/>
            </a:pPr>
            <a:r>
              <a:rPr lang="en-US" dirty="0" smtClean="0">
                <a:solidFill>
                  <a:schemeClr val="tx1"/>
                </a:solidFill>
              </a:rPr>
              <a:t>A concise essay in which every word has a purpose is better than an essay bloated with fillers and flowery language in an attempt to impress the reader.  Don't write </a:t>
            </a:r>
            <a:r>
              <a:rPr lang="en-US" u="sng" dirty="0" smtClean="0">
                <a:solidFill>
                  <a:schemeClr val="tx1"/>
                </a:solidFill>
              </a:rPr>
              <a:t>about</a:t>
            </a:r>
            <a:r>
              <a:rPr lang="en-US" dirty="0" smtClean="0">
                <a:solidFill>
                  <a:schemeClr val="tx1"/>
                </a:solidFill>
              </a:rPr>
              <a:t> a subject; write to </a:t>
            </a:r>
            <a:r>
              <a:rPr lang="en-US" u="sng" dirty="0" smtClean="0">
                <a:solidFill>
                  <a:schemeClr val="tx1"/>
                </a:solidFill>
              </a:rPr>
              <a:t>persuade</a:t>
            </a:r>
            <a:r>
              <a:rPr lang="en-US" dirty="0" smtClean="0">
                <a:solidFill>
                  <a:schemeClr val="tx1"/>
                </a:solidFill>
              </a:rPr>
              <a:t>.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4873752"/>
          </a:xfrm>
        </p:spPr>
        <p:txBody>
          <a:bodyPr>
            <a:normAutofit fontScale="55000" lnSpcReduction="20000"/>
          </a:bodyPr>
          <a:lstStyle/>
          <a:p>
            <a:r>
              <a:rPr lang="en-US" sz="3300" b="1" dirty="0" smtClean="0"/>
              <a:t>Don’t use slang terms.  </a:t>
            </a:r>
            <a:r>
              <a:rPr lang="en-US" sz="3300" dirty="0" smtClean="0"/>
              <a:t>A good historical essay does not use slang.  Avoid “things”, “stuff”, and “a lot”.</a:t>
            </a:r>
          </a:p>
          <a:p>
            <a:endParaRPr lang="en-US" sz="3300" dirty="0" smtClean="0"/>
          </a:p>
          <a:p>
            <a:r>
              <a:rPr lang="en-US" sz="3300" b="1" dirty="0" smtClean="0"/>
              <a:t>Avoid abstracts.  </a:t>
            </a:r>
            <a:r>
              <a:rPr lang="en-US" sz="3300" dirty="0" smtClean="0"/>
              <a:t>Be careful of abstract words and concepts such as democracy, progress, success, and individualism.  Certain abstract words carry a wide range of definitions and connotations.  Take the time to define an abstract word or concept; it helps you focus on that aspect of the word the essay question intends.</a:t>
            </a:r>
          </a:p>
          <a:p>
            <a:endParaRPr lang="en-US" sz="3300" dirty="0" smtClean="0"/>
          </a:p>
          <a:p>
            <a:r>
              <a:rPr lang="en-US" sz="3300" b="1" dirty="0" smtClean="0"/>
              <a:t>Use adjectives and adverbs.  </a:t>
            </a:r>
            <a:r>
              <a:rPr lang="en-US" sz="3300" dirty="0" smtClean="0"/>
              <a:t>Use effective adjectives and adverbs to enhance the descriptive power of your essay. These expand and enhance the essay's thesis.  For example:  "Smith's letter strongly portrayed Jackson's belligerent attitude toward the Bank of the US".  Use adjectives to convey the amount of generality or specificity needed for a particular sentence.  "The US has a democratic government."  Is it a parliamentary democracy, representative democracy, or direct democracy?   Do you mean political, economic, social, or religious democracy?  Do you mean democratic in results or in opportunity?  However, sometimes a single adjective sufficiently describes a noun, e.g., "fascist leaders", or "marginal farmers".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b="1" dirty="0" smtClean="0"/>
              <a:t>Make a mental and/or written outline</a:t>
            </a:r>
            <a:r>
              <a:rPr lang="en-US" dirty="0" smtClean="0"/>
              <a:t>.  Organization is the key to a good essay.  Delay writing your essay until you have had time to organize your thoughts and outlined your answer.</a:t>
            </a:r>
            <a:r>
              <a:rPr lang="en-US" b="1" dirty="0" smtClean="0"/>
              <a:t>  </a:t>
            </a:r>
            <a:r>
              <a:rPr lang="en-US" dirty="0" smtClean="0"/>
              <a:t>Jot down all the concepts and facts pertaining to the answer.   Organize these facts into major sections or paragraphs. Then write your essay. </a:t>
            </a:r>
          </a:p>
          <a:p>
            <a:endParaRPr lang="en-US" dirty="0" smtClean="0"/>
          </a:p>
          <a:p>
            <a:r>
              <a:rPr lang="en-US" b="1" dirty="0" smtClean="0"/>
              <a:t>Do not use absolutes.  </a:t>
            </a:r>
            <a:r>
              <a:rPr lang="en-US" dirty="0" smtClean="0"/>
              <a:t>Do not use absolute words - never, all, only, none, every, etc.  Rarely in history is the evidence so absolutely conclusive that you can prove that there were no exceptions.  At least </a:t>
            </a:r>
            <a:r>
              <a:rPr lang="en-US" u="sng" dirty="0" smtClean="0"/>
              <a:t>one</a:t>
            </a:r>
            <a:r>
              <a:rPr lang="en-US" dirty="0" smtClean="0"/>
              <a:t> point will be deducted on your essays for the use of these words.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b="1" dirty="0" smtClean="0"/>
              <a:t>Proofread.  </a:t>
            </a:r>
            <a:r>
              <a:rPr lang="en-US" dirty="0" smtClean="0"/>
              <a:t>When you are finished, briefly read your essay.  Check for grammatical errors and misspellings.  </a:t>
            </a:r>
          </a:p>
          <a:p>
            <a:pPr marL="274320" lvl="1" indent="0">
              <a:buNone/>
            </a:pPr>
            <a:r>
              <a:rPr lang="en-US" dirty="0" smtClean="0">
                <a:solidFill>
                  <a:schemeClr val="tx1"/>
                </a:solidFill>
              </a:rPr>
              <a:t>The omission of </a:t>
            </a:r>
            <a:r>
              <a:rPr lang="en-US" u="sng" dirty="0" smtClean="0">
                <a:solidFill>
                  <a:schemeClr val="tx1"/>
                </a:solidFill>
              </a:rPr>
              <a:t>one</a:t>
            </a:r>
            <a:r>
              <a:rPr lang="en-US" dirty="0" smtClean="0">
                <a:solidFill>
                  <a:schemeClr val="tx1"/>
                </a:solidFill>
              </a:rPr>
              <a:t> word, particularly the word "not", may change the meaning of your essay.  A student occasionally begins an essay with one argument, realizes he has better support for the opposite viewpoint, and changes the remainder of the essay without changing the introduction.  </a:t>
            </a:r>
          </a:p>
          <a:p>
            <a:pPr marL="274320" lvl="1" indent="0">
              <a:buNone/>
            </a:pPr>
            <a:r>
              <a:rPr lang="en-US" dirty="0" smtClean="0">
                <a:solidFill>
                  <a:schemeClr val="tx1"/>
                </a:solidFill>
              </a:rPr>
              <a:t>For example, an essay states that slavery was the sole cause of the Civil War by agreeing with the statement in the introduction, but then contradicts that thesis in the body of the essay by discussing multiple causes.  Go back and change the introduction.</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b="1" dirty="0" smtClean="0"/>
              <a:t>Assume your reader is uninformed.  </a:t>
            </a:r>
          </a:p>
          <a:p>
            <a:pPr marL="274320" lvl="1" indent="0">
              <a:buNone/>
            </a:pPr>
            <a:r>
              <a:rPr lang="en-US" dirty="0" smtClean="0">
                <a:solidFill>
                  <a:schemeClr val="tx1"/>
                </a:solidFill>
              </a:rPr>
              <a:t>Spell things out.  Don’t take it for granted that he or she knows what you mean or what you are talking about.  You have never met the person who is going to read and grade your essays.  Explain your key points clearly; don't assume that people know what you know.  When you mention someone in the essay for the first time, include both the first and last name.</a:t>
            </a:r>
          </a:p>
          <a:p>
            <a:pPr>
              <a:buNone/>
            </a:pPr>
            <a:endParaRPr lang="en-US" dirty="0" smtClean="0"/>
          </a:p>
          <a:p>
            <a:r>
              <a:rPr lang="en-US" b="1" dirty="0" smtClean="0"/>
              <a:t>Define or explain all key terms.  </a:t>
            </a:r>
            <a:r>
              <a:rPr lang="en-US" dirty="0" smtClean="0"/>
              <a:t>If the question deals with terms, such as “liberal”, “conservative”, “sectionalism”, or “manifest destiny”, an essential part of your analysis should be an explanation of these terms.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b="1" dirty="0" smtClean="0"/>
              <a:t>Use transition words.  </a:t>
            </a:r>
            <a:r>
              <a:rPr lang="en-US" dirty="0" smtClean="0"/>
              <a:t>A judicious use of transitional words and phrases such as: “therefore”, “however”, “thus”, “despite”, “because”, “instead”, “although”, “rather”, “furthermore”, “nevertheless”, and “finally” carries the reader smoothly from one sentence or paragraph to the next.</a:t>
            </a:r>
          </a:p>
          <a:p>
            <a:pPr>
              <a:buNone/>
            </a:pPr>
            <a:endParaRPr lang="en-US" dirty="0" smtClean="0"/>
          </a:p>
          <a:p>
            <a:r>
              <a:rPr lang="en-US" b="1" dirty="0" smtClean="0"/>
              <a:t>Write in the third person.</a:t>
            </a:r>
            <a:r>
              <a:rPr lang="en-US" dirty="0" smtClean="0"/>
              <a:t>  Do not use "I", "me", “we”, or other personal pronouns in order to avoid personal feelings and impressions.  You must use historical facts and logical reasoning to support the thesis.  At least one point will be subtracted on your essay if you use personal pronouns.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b="1" dirty="0" smtClean="0"/>
              <a:t>Avoid progress reports.</a:t>
            </a:r>
            <a:r>
              <a:rPr lang="en-US" dirty="0" smtClean="0"/>
              <a:t>  For example, "It is now time to conclude"; "Enough of this"; or "Let's get into it".  </a:t>
            </a:r>
          </a:p>
          <a:p>
            <a:pPr>
              <a:buNone/>
            </a:pPr>
            <a:endParaRPr lang="en-US" dirty="0" smtClean="0"/>
          </a:p>
          <a:p>
            <a:r>
              <a:rPr lang="en-US" b="1" dirty="0" smtClean="0"/>
              <a:t>Use key words and phrases that indicate judgment and analysis.</a:t>
            </a:r>
            <a:r>
              <a:rPr lang="en-US" dirty="0" smtClean="0"/>
              <a:t>  These might include:  controversial, turning point, inevitable, more importantly, ironic, key, significant, primary, secondary, deliberate, dramatic, predominant, imperative, any indicator of degrees of causation, etc.  A student who uses judgment/ analysis indicates a higher degree of sophistication than a straight narrative composition that only recites facts.  Prioritize your organizational points and indicate primary vs. secondary causation or some aspect of varying degrees of importance for your list.  It is rare that anything ever happened or didn't happen due to factors that shared the exact degrees of relevance.  Distinguish between the significant and the less important.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b="1" dirty="0" smtClean="0"/>
              <a:t>Use "wonderful" verbs.  </a:t>
            </a:r>
            <a:r>
              <a:rPr lang="en-US" dirty="0" smtClean="0"/>
              <a:t>The verbs used are a critical element in presenting a more sophisticated and descriptive essay.  Your choice of verb reveals your judgment and analysis of the facts.  Use a variety of "wonderful verbs", such as revealed, illustrated, implied, demonstrated, portrayed, exemplified, indicated, symbolized, depicted, etc.  Compare, for example:   "The assassination caused the war..." vs. "The assassination provoked the outbreak of war..." or "The diary showed the prejudice..." vs. "The diary usually illustrated the deep prejudices".   </a:t>
            </a:r>
          </a:p>
          <a:p>
            <a:endParaRPr lang="en-US" dirty="0" smtClean="0"/>
          </a:p>
          <a:p>
            <a:r>
              <a:rPr lang="en-US" dirty="0" smtClean="0"/>
              <a:t>Reduce your use of all forms of the verb "to be" (am, is are, was, were, have been, being, etc.)  Change them to more active verbs.  Avoid vague verbs such as “felt” and “says”.  </a:t>
            </a:r>
          </a:p>
          <a:p>
            <a:endParaRPr lang="en-US" dirty="0" smtClean="0"/>
          </a:p>
          <a:p>
            <a:r>
              <a:rPr lang="en-US" dirty="0" smtClean="0"/>
              <a:t>Remember!  </a:t>
            </a:r>
            <a:r>
              <a:rPr lang="en-US" b="1" dirty="0" smtClean="0"/>
              <a:t>Affect</a:t>
            </a:r>
            <a:r>
              <a:rPr lang="en-US" dirty="0" smtClean="0"/>
              <a:t> is most commonly used as a verb and refers to the action of influencing something else.</a:t>
            </a:r>
            <a:r>
              <a:rPr lang="en-US" b="1" dirty="0" smtClean="0"/>
              <a:t> Effect</a:t>
            </a:r>
            <a:r>
              <a:rPr lang="en-US" dirty="0" smtClean="0"/>
              <a:t> is most commonly used as a </a:t>
            </a:r>
            <a:r>
              <a:rPr lang="en-US" u="sng" dirty="0" smtClean="0">
                <a:hlinkClick r:id="rId2"/>
              </a:rPr>
              <a:t>noun</a:t>
            </a:r>
            <a:r>
              <a:rPr lang="en-US" dirty="0" smtClean="0"/>
              <a:t> and refers to something that happens because of some action or event.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HECK IS HIPPO?</a:t>
            </a:r>
            <a:endParaRPr lang="en-US" dirty="0"/>
          </a:p>
        </p:txBody>
      </p:sp>
      <p:sp>
        <p:nvSpPr>
          <p:cNvPr id="3" name="Content Placeholder 2"/>
          <p:cNvSpPr>
            <a:spLocks noGrp="1"/>
          </p:cNvSpPr>
          <p:nvPr>
            <p:ph sz="quarter" idx="1"/>
          </p:nvPr>
        </p:nvSpPr>
        <p:spPr/>
        <p:txBody>
          <a:bodyPr/>
          <a:lstStyle/>
          <a:p>
            <a:r>
              <a:rPr lang="en-US" b="1" dirty="0" smtClean="0"/>
              <a:t>HIPPO is a method for analyzing documents. The DBQs require that you analyze documents in order to achieve the maximum score possible. </a:t>
            </a:r>
          </a:p>
          <a:p>
            <a:r>
              <a:rPr lang="en-US" b="1" dirty="0" smtClean="0"/>
              <a:t>While you won’t have time to analyze every document on a DBQ for each of the HIPPO options, you will gain practice in how to analyze by fully completing HIPPO sheets for primary and secondary source documents as we progress through the course.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b="1" dirty="0" smtClean="0"/>
              <a:t>Use the active voice</a:t>
            </a:r>
            <a:r>
              <a:rPr lang="en-US" dirty="0" smtClean="0"/>
              <a:t>.  Use the active voice rather than the passive voice because it states cause and effect more strongly.  “Edison created” is in the active voice; “was created by Edison” is in the passive voice.</a:t>
            </a:r>
          </a:p>
          <a:p>
            <a:pPr>
              <a:buNone/>
            </a:pPr>
            <a:endParaRPr lang="en-US" dirty="0" smtClean="0"/>
          </a:p>
          <a:p>
            <a:r>
              <a:rPr lang="en-US" b="1" dirty="0" smtClean="0"/>
              <a:t>Show your awareness of the complexity of history.</a:t>
            </a:r>
            <a:r>
              <a:rPr lang="en-US" dirty="0" smtClean="0"/>
              <a:t>  There are a multiplicity of events, emotions, ideas, etc. that impact human history.  Avoid simplistic comments, e.g., something is "bad", "good", "great", "fantastic", etc.  Stay away from the idea of single causation.</a:t>
            </a:r>
          </a:p>
          <a:p>
            <a:pPr>
              <a:buNone/>
            </a:pPr>
            <a:endParaRPr lang="en-US" dirty="0" smtClean="0"/>
          </a:p>
          <a:p>
            <a:r>
              <a:rPr lang="en-US" b="1" dirty="0" smtClean="0"/>
              <a:t>Write using the </a:t>
            </a:r>
            <a:r>
              <a:rPr lang="en-US" b="1" u="sng" dirty="0" smtClean="0"/>
              <a:t>PAST TENSE</a:t>
            </a:r>
            <a:r>
              <a:rPr lang="en-US" dirty="0" smtClean="0"/>
              <a:t>.  The events occurr</a:t>
            </a:r>
            <a:r>
              <a:rPr lang="en-US" u="sng" dirty="0" smtClean="0"/>
              <a:t>ed</a:t>
            </a:r>
            <a:r>
              <a:rPr lang="en-US" dirty="0" smtClean="0"/>
              <a:t>.</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b="1" dirty="0" smtClean="0"/>
              <a:t>Do not use abbreviations</a:t>
            </a:r>
            <a:r>
              <a:rPr lang="en-US" dirty="0" smtClean="0"/>
              <a:t>.  George Washington was not "GW"; Andrew Jackson was not "AJ".  However, actual nicknames such as JFK or LBJ are acceptable.</a:t>
            </a:r>
          </a:p>
          <a:p>
            <a:endParaRPr lang="en-US" dirty="0" smtClean="0"/>
          </a:p>
          <a:p>
            <a:r>
              <a:rPr lang="en-US" b="1" dirty="0" smtClean="0"/>
              <a:t>Never write conversationally.</a:t>
            </a:r>
            <a:r>
              <a:rPr lang="en-US" dirty="0" smtClean="0"/>
              <a:t>  Don’t talk to the reader.  </a:t>
            </a:r>
            <a:r>
              <a:rPr lang="en-US" u="sng" dirty="0" smtClean="0"/>
              <a:t>Never</a:t>
            </a:r>
            <a:r>
              <a:rPr lang="en-US" dirty="0" smtClean="0"/>
              <a:t> state what you are going to tell the reader.  Do not use rhetorical questions.</a:t>
            </a:r>
          </a:p>
          <a:p>
            <a:pPr>
              <a:buNone/>
            </a:pPr>
            <a:endParaRPr lang="en-US" dirty="0" smtClean="0"/>
          </a:p>
          <a:p>
            <a:r>
              <a:rPr lang="en-US" b="1" dirty="0" smtClean="0"/>
              <a:t>Spelling and capitalization.  </a:t>
            </a:r>
            <a:r>
              <a:rPr lang="en-US" dirty="0" smtClean="0"/>
              <a:t>Spelling and capitalization; spelling and capitalization!!!!</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b="1" dirty="0" smtClean="0"/>
              <a:t>Do </a:t>
            </a:r>
            <a:r>
              <a:rPr lang="en-US" b="1" u="sng" dirty="0" smtClean="0"/>
              <a:t>not</a:t>
            </a:r>
            <a:r>
              <a:rPr lang="en-US" b="1" dirty="0" smtClean="0"/>
              <a:t> use metaphors that have no bearing on the issue.</a:t>
            </a:r>
            <a:r>
              <a:rPr lang="en-US" dirty="0" smtClean="0"/>
              <a:t>  </a:t>
            </a:r>
          </a:p>
          <a:p>
            <a:pPr marL="274320" lvl="1" indent="0">
              <a:buNone/>
            </a:pPr>
            <a:r>
              <a:rPr lang="en-US" dirty="0" smtClean="0">
                <a:solidFill>
                  <a:schemeClr val="tx1"/>
                </a:solidFill>
              </a:rPr>
              <a:t>Avoid comments like, “That's why we have the country we do today.” Or “If the Pilgrims had never landed here, we could not have become the great, freedom-loving nation that we are today.”</a:t>
            </a:r>
          </a:p>
          <a:p>
            <a:pPr>
              <a:buNone/>
            </a:pPr>
            <a:endParaRPr lang="en-US" dirty="0" smtClean="0"/>
          </a:p>
          <a:p>
            <a:r>
              <a:rPr lang="en-US" b="1" dirty="0" smtClean="0"/>
              <a:t>Watch out for repetitions.</a:t>
            </a:r>
            <a:r>
              <a:rPr lang="en-US" dirty="0" smtClean="0"/>
              <a:t>  Avoid repetitive tendencies in word or phrase usage and sentence structure.</a:t>
            </a:r>
          </a:p>
          <a:p>
            <a:pPr>
              <a:buNone/>
            </a:pPr>
            <a:endParaRPr lang="en-US" dirty="0" smtClean="0"/>
          </a:p>
          <a:p>
            <a:r>
              <a:rPr lang="en-US" b="1" dirty="0" smtClean="0"/>
              <a:t>Justify your arguments.  </a:t>
            </a:r>
            <a:r>
              <a:rPr lang="en-US" dirty="0" smtClean="0"/>
              <a:t>Express facts and demonstrate why the reader should believe your conclusions.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b="1" dirty="0" smtClean="0"/>
              <a:t>Use personal pronouns sparingly.</a:t>
            </a:r>
            <a:r>
              <a:rPr lang="en-US" dirty="0" smtClean="0"/>
              <a:t>  Avoid vague references, such as “them” and “others”.  It’s pretty easy to confuse the reader if he or she has to struggle to figure out who “them” is/are/or could be.</a:t>
            </a:r>
          </a:p>
          <a:p>
            <a:pPr>
              <a:buNone/>
            </a:pPr>
            <a:endParaRPr lang="en-US" dirty="0" smtClean="0"/>
          </a:p>
          <a:p>
            <a:r>
              <a:rPr lang="en-US" b="1" dirty="0" smtClean="0"/>
              <a:t>Avoid “lumping”.</a:t>
            </a:r>
            <a:r>
              <a:rPr lang="en-US" dirty="0" smtClean="0"/>
              <a:t>  Be cautious about placing too much unity into the thoughts and actions of the many, i.e. “The colonists felt…the Indians hated…the Europeans wanted...the South believed…the North hated…”.  Could there be subsets within the groups?  Which groups felt, hated or wanted?  It’s like saying “all teenagers are…”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Don’t inject yourself into history.  </a:t>
            </a:r>
          </a:p>
          <a:p>
            <a:pPr marL="274320" lvl="1" indent="0">
              <a:buNone/>
            </a:pPr>
            <a:r>
              <a:rPr lang="en-US" dirty="0" smtClean="0">
                <a:solidFill>
                  <a:schemeClr val="tx1"/>
                </a:solidFill>
              </a:rPr>
              <a:t>Don’t use “we” when you really mean, “Americans who have been dead for a long time”.  “We” didn’t evict the Cherokee from Georgia, win World War I, give women the right to vote, build railroads, land on the moon, etc.  The US citizens of the past did.</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HIPPO TIME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On my website, open the document John Smith ‘</a:t>
            </a:r>
            <a:r>
              <a:rPr lang="en-US" i="1" dirty="0" smtClean="0"/>
              <a:t>The General </a:t>
            </a:r>
            <a:r>
              <a:rPr lang="en-US" i="1" dirty="0" err="1" smtClean="0"/>
              <a:t>Historie</a:t>
            </a:r>
            <a:r>
              <a:rPr lang="en-US" i="1" dirty="0" smtClean="0"/>
              <a:t> of Virginia, New England, The Summer Isles</a:t>
            </a:r>
            <a:r>
              <a:rPr lang="en-US" dirty="0" smtClean="0"/>
              <a:t>”</a:t>
            </a:r>
          </a:p>
          <a:p>
            <a:r>
              <a:rPr lang="en-US" dirty="0" smtClean="0"/>
              <a:t>Read the document and complete a HIPPO analysis </a:t>
            </a:r>
            <a:r>
              <a:rPr lang="en-US" dirty="0" smtClean="0"/>
              <a:t>sheet on a </a:t>
            </a:r>
            <a:r>
              <a:rPr lang="en-US" dirty="0" err="1" smtClean="0"/>
              <a:t>GoogleDoc</a:t>
            </a:r>
            <a:r>
              <a:rPr lang="en-US" dirty="0" smtClean="0"/>
              <a:t> which you should share with me. </a:t>
            </a:r>
            <a:r>
              <a:rPr lang="en-US" dirty="0" smtClean="0"/>
              <a:t>You are expected to use information you read about in the readings from last night (Pageant Ch. 2 &amp; ATF Ch. 1) to enhance your arguments. </a:t>
            </a:r>
          </a:p>
          <a:p>
            <a:r>
              <a:rPr lang="en-US" dirty="0" smtClean="0"/>
              <a:t>For the ‘O’ consider how the document can be used for the following question:</a:t>
            </a:r>
          </a:p>
          <a:p>
            <a:pPr marL="548640" lvl="3" indent="0">
              <a:buClr>
                <a:schemeClr val="accent1"/>
              </a:buClr>
              <a:buSzPct val="85000"/>
              <a:buNone/>
            </a:pPr>
            <a:r>
              <a:rPr lang="en-US" sz="2200" dirty="0" smtClean="0">
                <a:solidFill>
                  <a:schemeClr val="tx1"/>
                </a:solidFill>
              </a:rPr>
              <a:t>Analyze the factors behind competition, cooperation, and conflict among different societies and social groups in North America during the colonial period.</a:t>
            </a:r>
          </a:p>
          <a:p>
            <a:pPr marL="0" indent="0">
              <a:buNone/>
            </a:pPr>
            <a:endParaRPr lang="en-US" dirty="0"/>
          </a:p>
        </p:txBody>
      </p:sp>
    </p:spTree>
    <p:extLst>
      <p:ext uri="{BB962C8B-B14F-4D97-AF65-F5344CB8AC3E}">
        <p14:creationId xmlns:p14="http://schemas.microsoft.com/office/powerpoint/2010/main" val="2496022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Historical Context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Where and when was the source produced? How might this affect the meaning of the source? Writing down the date and place is important but ONLY doing that DOES NOT demonstrate analysis.</a:t>
            </a:r>
          </a:p>
          <a:p>
            <a:r>
              <a:rPr lang="en-US" dirty="0" smtClean="0"/>
              <a:t>What was happening during the time period and just before the time period and what might that tell you about the document? This is where you should drop some knowledge (evidence/outside information/key </a:t>
            </a:r>
            <a:r>
              <a:rPr lang="en-US" dirty="0" err="1" smtClean="0"/>
              <a:t>vocab</a:t>
            </a:r>
            <a:r>
              <a:rPr lang="en-US" dirty="0" smtClean="0"/>
              <a:t>) that you learned in the textbook and other articles you have read in this class. I can generally tell who has been reading and who hasn’t based on the prior knowledge analysis they analyze. </a:t>
            </a:r>
          </a:p>
          <a:p>
            <a:r>
              <a:rPr lang="en-US" dirty="0" smtClean="0"/>
              <a:t>Consider the context in which the source was created. What do you know that would help you further understand the document? For example, if a political cartoon, do you recognize any symbols and recall what they represent? </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Context example</a:t>
            </a:r>
            <a:endParaRPr lang="en-US" dirty="0"/>
          </a:p>
        </p:txBody>
      </p:sp>
      <p:pic>
        <p:nvPicPr>
          <p:cNvPr id="4" name="Content Placeholder 3" descr="Trump cartoon.jpg"/>
          <p:cNvPicPr>
            <a:picLocks noGrp="1" noChangeAspect="1"/>
          </p:cNvPicPr>
          <p:nvPr>
            <p:ph sz="quarter" idx="1"/>
          </p:nvPr>
        </p:nvPicPr>
        <p:blipFill>
          <a:blip r:embed="rId2" cstate="print"/>
          <a:stretch>
            <a:fillRect/>
          </a:stretch>
        </p:blipFill>
        <p:spPr>
          <a:xfrm>
            <a:off x="2895600" y="1676400"/>
            <a:ext cx="5867400" cy="4445000"/>
          </a:xfrm>
        </p:spPr>
      </p:pic>
      <p:sp>
        <p:nvSpPr>
          <p:cNvPr id="5" name="TextBox 4"/>
          <p:cNvSpPr txBox="1"/>
          <p:nvPr/>
        </p:nvSpPr>
        <p:spPr>
          <a:xfrm>
            <a:off x="304800" y="2286000"/>
            <a:ext cx="2438400" cy="3077766"/>
          </a:xfrm>
          <a:prstGeom prst="rect">
            <a:avLst/>
          </a:prstGeom>
          <a:noFill/>
        </p:spPr>
        <p:txBody>
          <a:bodyPr wrap="square" rtlCol="0">
            <a:spAutoFit/>
          </a:bodyPr>
          <a:lstStyle/>
          <a:p>
            <a:pPr>
              <a:buFont typeface="Arial" pitchFamily="34" charset="0"/>
              <a:buChar char="•"/>
            </a:pPr>
            <a:r>
              <a:rPr lang="en-US" sz="2200" dirty="0" smtClean="0"/>
              <a:t>What is the historical context?</a:t>
            </a:r>
          </a:p>
          <a:p>
            <a:pPr>
              <a:buFont typeface="Arial" pitchFamily="34" charset="0"/>
              <a:buChar char="•"/>
            </a:pPr>
            <a:r>
              <a:rPr lang="en-US" sz="2200" dirty="0" smtClean="0"/>
              <a:t>What happened before that led to this?</a:t>
            </a:r>
          </a:p>
          <a:p>
            <a:pPr>
              <a:buFont typeface="Arial" pitchFamily="34" charset="0"/>
              <a:buChar char="•"/>
            </a:pPr>
            <a:r>
              <a:rPr lang="en-US" sz="2200" dirty="0" smtClean="0"/>
              <a:t>Any symbols that you recognize?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Intended Audience</a:t>
            </a:r>
            <a:endParaRPr lang="en-US" dirty="0"/>
          </a:p>
        </p:txBody>
      </p:sp>
      <p:sp>
        <p:nvSpPr>
          <p:cNvPr id="3" name="Content Placeholder 2"/>
          <p:cNvSpPr>
            <a:spLocks noGrp="1"/>
          </p:cNvSpPr>
          <p:nvPr>
            <p:ph sz="quarter" idx="1"/>
          </p:nvPr>
        </p:nvSpPr>
        <p:spPr/>
        <p:txBody>
          <a:bodyPr/>
          <a:lstStyle/>
          <a:p>
            <a:r>
              <a:rPr lang="en-US" dirty="0" smtClean="0"/>
              <a:t>For whom was the source created and why </a:t>
            </a:r>
            <a:r>
              <a:rPr lang="en-US" dirty="0"/>
              <a:t>does the audience matter for the document? </a:t>
            </a:r>
          </a:p>
          <a:p>
            <a:r>
              <a:rPr lang="en-US" dirty="0" smtClean="0"/>
              <a:t>In some cases, the document may not explicitly state the intended audience, but you can normally infer this based on the way the document was written.</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Intended Audience example</a:t>
            </a:r>
            <a:endParaRPr lang="en-US" dirty="0"/>
          </a:p>
        </p:txBody>
      </p:sp>
      <p:sp>
        <p:nvSpPr>
          <p:cNvPr id="3" name="Content Placeholder 2"/>
          <p:cNvSpPr>
            <a:spLocks noGrp="1"/>
          </p:cNvSpPr>
          <p:nvPr>
            <p:ph sz="quarter" idx="1"/>
          </p:nvPr>
        </p:nvSpPr>
        <p:spPr>
          <a:xfrm>
            <a:off x="1905000" y="1527048"/>
            <a:ext cx="6900672" cy="4572000"/>
          </a:xfrm>
        </p:spPr>
        <p:txBody>
          <a:bodyPr>
            <a:normAutofit fontScale="85000" lnSpcReduction="20000"/>
          </a:bodyPr>
          <a:lstStyle/>
          <a:p>
            <a:pPr>
              <a:buNone/>
            </a:pPr>
            <a:r>
              <a:rPr lang="en-US" dirty="0" smtClean="0"/>
              <a:t>  “This great Nation will endure as it has endured, will revive and will prosper. So, first of all, let me assert my firm belief that </a:t>
            </a:r>
            <a:r>
              <a:rPr lang="en-US" b="1" dirty="0" smtClean="0"/>
              <a:t>the only thing we have to fear is fear itself</a:t>
            </a:r>
            <a:r>
              <a:rPr lang="en-US" dirty="0" smtClean="0"/>
              <a:t>—nameless, unreasoning, unjustified terror which paralyzes needed efforts to convert retreat into advance. In every dark hour of our national life a leadership of frankness and vigor has met with that understanding and support of the people themselves which is essential to victory. I am convinced that you will again give that support to leadership in these critical days.”</a:t>
            </a:r>
          </a:p>
          <a:p>
            <a:pPr>
              <a:buNone/>
            </a:pPr>
            <a:r>
              <a:rPr lang="en-US" dirty="0" smtClean="0"/>
              <a:t>		-President Franklin D. Roosevelt, from his 			1933 Inaugural Address</a:t>
            </a:r>
            <a:endParaRPr lang="en-US" dirty="0"/>
          </a:p>
        </p:txBody>
      </p:sp>
      <p:sp>
        <p:nvSpPr>
          <p:cNvPr id="4" name="TextBox 3"/>
          <p:cNvSpPr txBox="1"/>
          <p:nvPr/>
        </p:nvSpPr>
        <p:spPr>
          <a:xfrm>
            <a:off x="304800" y="2286000"/>
            <a:ext cx="1676400" cy="2031325"/>
          </a:xfrm>
          <a:prstGeom prst="rect">
            <a:avLst/>
          </a:prstGeom>
          <a:noFill/>
        </p:spPr>
        <p:txBody>
          <a:bodyPr wrap="square" rtlCol="0">
            <a:spAutoFit/>
          </a:bodyPr>
          <a:lstStyle/>
          <a:p>
            <a:r>
              <a:rPr lang="en-US" dirty="0" smtClean="0"/>
              <a:t>Who is the intended audience? Why would he be addressing them at this time?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Point of View</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Who created the source? </a:t>
            </a:r>
          </a:p>
          <a:p>
            <a:r>
              <a:rPr lang="en-US" dirty="0" smtClean="0"/>
              <a:t>What do you know about the author? </a:t>
            </a:r>
          </a:p>
          <a:p>
            <a:r>
              <a:rPr lang="en-US" dirty="0" smtClean="0"/>
              <a:t>What is the author’s point of view? What are the author’s biases? Simply stating a document is biased, or that an author is pro-___ isn’t enough…needs to tie to your argument.</a:t>
            </a:r>
          </a:p>
          <a:p>
            <a:r>
              <a:rPr lang="en-US" dirty="0" smtClean="0"/>
              <a:t>In what ways might the author’s gender or profession effect reliability of the source? </a:t>
            </a:r>
          </a:p>
          <a:p>
            <a:r>
              <a:rPr lang="en-US" dirty="0" smtClean="0"/>
              <a:t>Writing down the author’s name is important but ONLY doing that DOES NOT demonstrate any analysis.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 example</a:t>
            </a:r>
            <a:endParaRPr lang="en-US" dirty="0"/>
          </a:p>
        </p:txBody>
      </p:sp>
      <p:sp>
        <p:nvSpPr>
          <p:cNvPr id="3" name="Content Placeholder 2"/>
          <p:cNvSpPr>
            <a:spLocks noGrp="1"/>
          </p:cNvSpPr>
          <p:nvPr>
            <p:ph sz="quarter" idx="1"/>
          </p:nvPr>
        </p:nvSpPr>
        <p:spPr>
          <a:xfrm>
            <a:off x="2667000" y="1527048"/>
            <a:ext cx="6138672" cy="4873752"/>
          </a:xfrm>
        </p:spPr>
        <p:txBody>
          <a:bodyPr>
            <a:normAutofit/>
          </a:bodyPr>
          <a:lstStyle/>
          <a:p>
            <a:r>
              <a:rPr lang="en-US" dirty="0" smtClean="0"/>
              <a:t>“I have here in my hand a list of 205 [State Department employees] that were known to the Secretary of State as being members of the Communist Party and who nevertheless are still working and shaping the policy of the State Department.”</a:t>
            </a:r>
          </a:p>
          <a:p>
            <a:pPr>
              <a:buNone/>
            </a:pPr>
            <a:r>
              <a:rPr lang="en-US" dirty="0" smtClean="0"/>
              <a:t>	-Senator Joseph McCarthy, Feb. 9, 1950, speech to Ohio County Women’s Republican Club in Wheeling, West Virginia</a:t>
            </a:r>
            <a:endParaRPr lang="en-US" dirty="0"/>
          </a:p>
        </p:txBody>
      </p:sp>
      <p:sp>
        <p:nvSpPr>
          <p:cNvPr id="4" name="Rectangle 3"/>
          <p:cNvSpPr/>
          <p:nvPr/>
        </p:nvSpPr>
        <p:spPr>
          <a:xfrm>
            <a:off x="228600" y="2590800"/>
            <a:ext cx="2590800" cy="2862322"/>
          </a:xfrm>
          <a:prstGeom prst="rect">
            <a:avLst/>
          </a:prstGeom>
        </p:spPr>
        <p:txBody>
          <a:bodyPr wrap="square">
            <a:spAutoFit/>
          </a:bodyPr>
          <a:lstStyle/>
          <a:p>
            <a:r>
              <a:rPr lang="en-US" dirty="0" smtClean="0"/>
              <a:t>What do you know about the author? </a:t>
            </a:r>
          </a:p>
          <a:p>
            <a:r>
              <a:rPr lang="en-US" dirty="0" smtClean="0"/>
              <a:t>What is the author’s point of view? </a:t>
            </a:r>
          </a:p>
          <a:p>
            <a:r>
              <a:rPr lang="en-US" dirty="0" smtClean="0"/>
              <a:t>What are the author’s biases? </a:t>
            </a:r>
          </a:p>
          <a:p>
            <a:r>
              <a:rPr lang="en-US" dirty="0" smtClean="0"/>
              <a:t>How might the author’s gender or profession effect reliability of the source?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Bias versus Biased</a:t>
            </a:r>
            <a:endParaRPr lang="en-US" b="1" dirty="0">
              <a:solidFill>
                <a:srgbClr val="FF0000"/>
              </a:solidFill>
            </a:endParaRPr>
          </a:p>
        </p:txBody>
      </p:sp>
      <p:sp>
        <p:nvSpPr>
          <p:cNvPr id="3" name="Content Placeholder 2"/>
          <p:cNvSpPr>
            <a:spLocks noGrp="1"/>
          </p:cNvSpPr>
          <p:nvPr>
            <p:ph sz="quarter" idx="1"/>
          </p:nvPr>
        </p:nvSpPr>
        <p:spPr/>
        <p:txBody>
          <a:bodyPr>
            <a:normAutofit lnSpcReduction="10000"/>
          </a:bodyPr>
          <a:lstStyle/>
          <a:p>
            <a:r>
              <a:rPr lang="en-US" dirty="0" smtClean="0"/>
              <a:t>A person who is influenced by bias is BIASED</a:t>
            </a:r>
          </a:p>
          <a:p>
            <a:pPr lvl="1"/>
            <a:r>
              <a:rPr lang="en-US" dirty="0" smtClean="0">
                <a:solidFill>
                  <a:schemeClr val="tx1"/>
                </a:solidFill>
              </a:rPr>
              <a:t>For example, you could make the argument that Jack Weatherford was </a:t>
            </a:r>
            <a:r>
              <a:rPr lang="en-US" b="1" dirty="0" smtClean="0">
                <a:solidFill>
                  <a:srgbClr val="FF0000"/>
                </a:solidFill>
              </a:rPr>
              <a:t>biased against </a:t>
            </a:r>
            <a:r>
              <a:rPr lang="en-US" dirty="0" smtClean="0">
                <a:solidFill>
                  <a:schemeClr val="tx1"/>
                </a:solidFill>
              </a:rPr>
              <a:t>Christopher Columbus; his </a:t>
            </a:r>
            <a:r>
              <a:rPr lang="en-US" b="1" dirty="0" smtClean="0">
                <a:solidFill>
                  <a:srgbClr val="FF0000"/>
                </a:solidFill>
              </a:rPr>
              <a:t>bias</a:t>
            </a:r>
            <a:r>
              <a:rPr lang="en-US" dirty="0" smtClean="0">
                <a:solidFill>
                  <a:schemeClr val="tx1"/>
                </a:solidFill>
              </a:rPr>
              <a:t> was evident in the strongly negative adjectives he used when discussing Columbus and the fact that he did not give any credit to Columbus for his accomplishments</a:t>
            </a:r>
          </a:p>
          <a:p>
            <a:r>
              <a:rPr lang="en-US" dirty="0" smtClean="0"/>
              <a:t>The expression is not “they’re </a:t>
            </a:r>
            <a:r>
              <a:rPr lang="en-US" dirty="0" smtClean="0">
                <a:solidFill>
                  <a:srgbClr val="FF0000"/>
                </a:solidFill>
              </a:rPr>
              <a:t>BIAS</a:t>
            </a:r>
            <a:r>
              <a:rPr lang="en-US" dirty="0" smtClean="0"/>
              <a:t>,” but “they’re </a:t>
            </a:r>
            <a:r>
              <a:rPr lang="en-US" dirty="0" smtClean="0">
                <a:solidFill>
                  <a:srgbClr val="FF0000"/>
                </a:solidFill>
              </a:rPr>
              <a:t>BIASED</a:t>
            </a:r>
            <a:r>
              <a:rPr lang="en-US" dirty="0" smtClean="0"/>
              <a:t>.”</a:t>
            </a:r>
          </a:p>
          <a:p>
            <a:r>
              <a:rPr lang="en-US" dirty="0" smtClean="0"/>
              <a:t>Also, many people say someone is “biased toward” someone when they mean biased AGAINST.</a:t>
            </a:r>
          </a:p>
          <a:p>
            <a:r>
              <a:rPr lang="en-US" dirty="0" smtClean="0"/>
              <a:t>To have a bias toward something is to be biased in its favor.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480</TotalTime>
  <Words>2488</Words>
  <Application>Microsoft Office PowerPoint</Application>
  <PresentationFormat>On-screen Show (4:3)</PresentationFormat>
  <Paragraphs>106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Georgia</vt:lpstr>
      <vt:lpstr>Wingdings</vt:lpstr>
      <vt:lpstr>Wingdings 2</vt:lpstr>
      <vt:lpstr>Civic</vt:lpstr>
      <vt:lpstr>HIPPO</vt:lpstr>
      <vt:lpstr>WHAT THE HECK IS HIPPO?</vt:lpstr>
      <vt:lpstr>   Historical Context</vt:lpstr>
      <vt:lpstr>Historical Context example</vt:lpstr>
      <vt:lpstr>Intended Audience</vt:lpstr>
      <vt:lpstr>Intended Audience example</vt:lpstr>
      <vt:lpstr> Point of View</vt:lpstr>
      <vt:lpstr>Point of View example</vt:lpstr>
      <vt:lpstr>Bias versus Biased</vt:lpstr>
      <vt:lpstr>Purpose</vt:lpstr>
      <vt:lpstr>Organization/Use in an Argument</vt:lpstr>
      <vt:lpstr>Guidelines for Writing Historical Essays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It’s HIPPO TIME</vt:lpstr>
    </vt:vector>
  </TitlesOfParts>
  <Company>Orange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HIPPO</dc:title>
  <dc:creator>marc.sprintz</dc:creator>
  <cp:lastModifiedBy>Marc Sprintz</cp:lastModifiedBy>
  <cp:revision>32</cp:revision>
  <dcterms:created xsi:type="dcterms:W3CDTF">2014-08-28T13:36:08Z</dcterms:created>
  <dcterms:modified xsi:type="dcterms:W3CDTF">2018-09-03T17:23:24Z</dcterms:modified>
</cp:coreProperties>
</file>