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6"/>
  </p:notesMasterIdLst>
  <p:handoutMasterIdLst>
    <p:handoutMasterId r:id="rId47"/>
  </p:handoutMasterIdLst>
  <p:sldIdLst>
    <p:sldId id="456" r:id="rId2"/>
    <p:sldId id="363" r:id="rId3"/>
    <p:sldId id="479" r:id="rId4"/>
    <p:sldId id="481" r:id="rId5"/>
    <p:sldId id="480" r:id="rId6"/>
    <p:sldId id="513" r:id="rId7"/>
    <p:sldId id="482" r:id="rId8"/>
    <p:sldId id="483" r:id="rId9"/>
    <p:sldId id="484" r:id="rId10"/>
    <p:sldId id="392" r:id="rId11"/>
    <p:sldId id="515" r:id="rId12"/>
    <p:sldId id="394" r:id="rId13"/>
    <p:sldId id="396" r:id="rId14"/>
    <p:sldId id="400" r:id="rId15"/>
    <p:sldId id="486" r:id="rId16"/>
    <p:sldId id="487" r:id="rId17"/>
    <p:sldId id="488" r:id="rId18"/>
    <p:sldId id="437" r:id="rId19"/>
    <p:sldId id="489" r:id="rId20"/>
    <p:sldId id="411" r:id="rId21"/>
    <p:sldId id="458" r:id="rId22"/>
    <p:sldId id="364" r:id="rId23"/>
    <p:sldId id="557" r:id="rId24"/>
    <p:sldId id="529" r:id="rId25"/>
    <p:sldId id="531" r:id="rId26"/>
    <p:sldId id="536" r:id="rId27"/>
    <p:sldId id="490" r:id="rId28"/>
    <p:sldId id="538" r:id="rId29"/>
    <p:sldId id="418" r:id="rId30"/>
    <p:sldId id="413" r:id="rId31"/>
    <p:sldId id="491" r:id="rId32"/>
    <p:sldId id="516" r:id="rId33"/>
    <p:sldId id="492" r:id="rId34"/>
    <p:sldId id="539" r:id="rId35"/>
    <p:sldId id="540" r:id="rId36"/>
    <p:sldId id="541" r:id="rId37"/>
    <p:sldId id="542" r:id="rId38"/>
    <p:sldId id="438" r:id="rId39"/>
    <p:sldId id="493" r:id="rId40"/>
    <p:sldId id="460" r:id="rId41"/>
    <p:sldId id="558" r:id="rId42"/>
    <p:sldId id="556" r:id="rId43"/>
    <p:sldId id="548" r:id="rId44"/>
    <p:sldId id="555" r:id="rId4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Times New Roman" pitchFamily="18" charset="0"/>
        <a:ea typeface="+mn-ea"/>
        <a:cs typeface="Arial" charset="0"/>
      </a:defRPr>
    </a:lvl1pPr>
    <a:lvl2pPr marL="457200" algn="l" rtl="0" fontAlgn="base">
      <a:spcBef>
        <a:spcPct val="0"/>
      </a:spcBef>
      <a:spcAft>
        <a:spcPct val="0"/>
      </a:spcAft>
      <a:defRPr b="1" kern="1200">
        <a:solidFill>
          <a:schemeClr val="tx1"/>
        </a:solidFill>
        <a:latin typeface="Times New Roman" pitchFamily="18" charset="0"/>
        <a:ea typeface="+mn-ea"/>
        <a:cs typeface="Arial" charset="0"/>
      </a:defRPr>
    </a:lvl2pPr>
    <a:lvl3pPr marL="914400" algn="l" rtl="0" fontAlgn="base">
      <a:spcBef>
        <a:spcPct val="0"/>
      </a:spcBef>
      <a:spcAft>
        <a:spcPct val="0"/>
      </a:spcAft>
      <a:defRPr b="1" kern="1200">
        <a:solidFill>
          <a:schemeClr val="tx1"/>
        </a:solidFill>
        <a:latin typeface="Times New Roman" pitchFamily="18" charset="0"/>
        <a:ea typeface="+mn-ea"/>
        <a:cs typeface="Arial" charset="0"/>
      </a:defRPr>
    </a:lvl3pPr>
    <a:lvl4pPr marL="1371600" algn="l" rtl="0" fontAlgn="base">
      <a:spcBef>
        <a:spcPct val="0"/>
      </a:spcBef>
      <a:spcAft>
        <a:spcPct val="0"/>
      </a:spcAft>
      <a:defRPr b="1" kern="1200">
        <a:solidFill>
          <a:schemeClr val="tx1"/>
        </a:solidFill>
        <a:latin typeface="Times New Roman" pitchFamily="18" charset="0"/>
        <a:ea typeface="+mn-ea"/>
        <a:cs typeface="Arial" charset="0"/>
      </a:defRPr>
    </a:lvl4pPr>
    <a:lvl5pPr marL="1828800" algn="l" rtl="0" fontAlgn="base">
      <a:spcBef>
        <a:spcPct val="0"/>
      </a:spcBef>
      <a:spcAft>
        <a:spcPct val="0"/>
      </a:spcAft>
      <a:defRPr b="1" kern="1200">
        <a:solidFill>
          <a:schemeClr val="tx1"/>
        </a:solidFill>
        <a:latin typeface="Times New Roman" pitchFamily="18" charset="0"/>
        <a:ea typeface="+mn-ea"/>
        <a:cs typeface="Arial" charset="0"/>
      </a:defRPr>
    </a:lvl5pPr>
    <a:lvl6pPr marL="2286000" algn="l" defTabSz="914400" rtl="0" eaLnBrk="1" latinLnBrk="0" hangingPunct="1">
      <a:defRPr b="1" kern="1200">
        <a:solidFill>
          <a:schemeClr val="tx1"/>
        </a:solidFill>
        <a:latin typeface="Times New Roman" pitchFamily="18" charset="0"/>
        <a:ea typeface="+mn-ea"/>
        <a:cs typeface="Arial" charset="0"/>
      </a:defRPr>
    </a:lvl6pPr>
    <a:lvl7pPr marL="2743200" algn="l" defTabSz="914400" rtl="0" eaLnBrk="1" latinLnBrk="0" hangingPunct="1">
      <a:defRPr b="1" kern="1200">
        <a:solidFill>
          <a:schemeClr val="tx1"/>
        </a:solidFill>
        <a:latin typeface="Times New Roman" pitchFamily="18" charset="0"/>
        <a:ea typeface="+mn-ea"/>
        <a:cs typeface="Arial" charset="0"/>
      </a:defRPr>
    </a:lvl7pPr>
    <a:lvl8pPr marL="3200400" algn="l" defTabSz="914400" rtl="0" eaLnBrk="1" latinLnBrk="0" hangingPunct="1">
      <a:defRPr b="1" kern="1200">
        <a:solidFill>
          <a:schemeClr val="tx1"/>
        </a:solidFill>
        <a:latin typeface="Times New Roman" pitchFamily="18" charset="0"/>
        <a:ea typeface="+mn-ea"/>
        <a:cs typeface="Arial" charset="0"/>
      </a:defRPr>
    </a:lvl8pPr>
    <a:lvl9pPr marL="3657600" algn="l" defTabSz="914400" rtl="0" eaLnBrk="1" latinLnBrk="0" hangingPunct="1">
      <a:defRPr b="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0F0F0"/>
    <a:srgbClr val="F8F8F8"/>
    <a:srgbClr val="FFFFCC"/>
    <a:srgbClr val="800080"/>
    <a:srgbClr val="003300"/>
    <a:srgbClr val="FF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44" autoAdjust="0"/>
    <p:restoredTop sz="80447" autoAdjust="0"/>
  </p:normalViewPr>
  <p:slideViewPr>
    <p:cSldViewPr>
      <p:cViewPr varScale="1">
        <p:scale>
          <a:sx n="72" d="100"/>
          <a:sy n="72" d="100"/>
        </p:scale>
        <p:origin x="1272" y="72"/>
      </p:cViewPr>
      <p:guideLst>
        <p:guide orient="horz" pos="2160"/>
        <p:guide pos="2880"/>
      </p:guideLst>
    </p:cSldViewPr>
  </p:slideViewPr>
  <p:outlineViewPr>
    <p:cViewPr>
      <p:scale>
        <a:sx n="33" d="100"/>
        <a:sy n="33" d="100"/>
      </p:scale>
      <p:origin x="0" y="295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B9193-E01F-40BF-9D5C-37CA64BFDB74}" type="doc">
      <dgm:prSet loTypeId="urn:microsoft.com/office/officeart/2005/8/layout/venn2" loCatId="relationship" qsTypeId="urn:microsoft.com/office/officeart/2005/8/quickstyle/3d2" qsCatId="3D" csTypeId="urn:microsoft.com/office/officeart/2005/8/colors/accent1_2" csCatId="accent1" phldr="1"/>
      <dgm:spPr/>
      <dgm:t>
        <a:bodyPr/>
        <a:lstStyle/>
        <a:p>
          <a:endParaRPr lang="en-US"/>
        </a:p>
      </dgm:t>
    </dgm:pt>
    <dgm:pt modelId="{06ECB168-BA53-4AD3-A247-0F82E1AF9E5C}">
      <dgm:prSet phldrT="[Text]" custT="1"/>
      <dgm:spPr>
        <a:solidFill>
          <a:srgbClr val="C00000"/>
        </a:solidFill>
      </dgm:spPr>
      <dgm:t>
        <a:bodyPr lIns="0" tIns="0" rIns="0" bIns="0"/>
        <a:lstStyle/>
        <a:p>
          <a:r>
            <a:rPr lang="en-US" sz="2000" b="1" dirty="0">
              <a:effectLst>
                <a:outerShdw blurRad="38100" dist="38100" dir="2700000" algn="tl">
                  <a:srgbClr val="000000">
                    <a:alpha val="43137"/>
                  </a:srgbClr>
                </a:outerShdw>
              </a:effectLst>
              <a:latin typeface="Calibri" pitchFamily="34" charset="0"/>
              <a:cs typeface="Calibri" pitchFamily="34" charset="0"/>
            </a:rPr>
            <a:t>All Anglicans</a:t>
          </a:r>
        </a:p>
      </dgm:t>
    </dgm:pt>
    <dgm:pt modelId="{840451BD-436F-4AC1-B071-C8D10B56A66B}" type="parTrans" cxnId="{ED7B2EE8-39F9-47FC-B52C-ED08C23ECCBD}">
      <dgm:prSet/>
      <dgm:spPr/>
      <dgm:t>
        <a:bodyPr/>
        <a:lstStyle/>
        <a:p>
          <a:endParaRPr lang="en-US"/>
        </a:p>
      </dgm:t>
    </dgm:pt>
    <dgm:pt modelId="{2C4FEE99-C039-4ECD-B5A8-8BE0525C2DAC}" type="sibTrans" cxnId="{ED7B2EE8-39F9-47FC-B52C-ED08C23ECCBD}">
      <dgm:prSet/>
      <dgm:spPr/>
      <dgm:t>
        <a:bodyPr/>
        <a:lstStyle/>
        <a:p>
          <a:endParaRPr lang="en-US"/>
        </a:p>
      </dgm:t>
    </dgm:pt>
    <dgm:pt modelId="{0095A681-B06B-4001-8000-BBB322F786DD}">
      <dgm:prSet phldrT="[Text]" custT="1"/>
      <dgm:spPr>
        <a:solidFill>
          <a:srgbClr val="0000CC"/>
        </a:solidFill>
      </dgm:spPr>
      <dgm:t>
        <a:bodyPr lIns="0" tIns="0" rIns="0" bIns="0"/>
        <a:lstStyle/>
        <a:p>
          <a:r>
            <a:rPr lang="en-US" sz="1500" b="1" dirty="0">
              <a:effectLst>
                <a:outerShdw blurRad="38100" dist="38100" dir="2700000" algn="tl">
                  <a:srgbClr val="000000">
                    <a:alpha val="43137"/>
                  </a:srgbClr>
                </a:outerShdw>
              </a:effectLst>
              <a:latin typeface="Calibri" pitchFamily="34" charset="0"/>
              <a:cs typeface="Calibri" pitchFamily="34" charset="0"/>
            </a:rPr>
            <a:t>Puritans </a:t>
          </a:r>
        </a:p>
      </dgm:t>
    </dgm:pt>
    <dgm:pt modelId="{DF50565E-2610-441B-A9CD-2F333F51B4DB}" type="parTrans" cxnId="{96D951DD-4852-4AC0-898B-18AD69067594}">
      <dgm:prSet/>
      <dgm:spPr/>
      <dgm:t>
        <a:bodyPr/>
        <a:lstStyle/>
        <a:p>
          <a:endParaRPr lang="en-US"/>
        </a:p>
      </dgm:t>
    </dgm:pt>
    <dgm:pt modelId="{4283798F-58AF-4BDC-90B8-A820B7289EBB}" type="sibTrans" cxnId="{96D951DD-4852-4AC0-898B-18AD69067594}">
      <dgm:prSet/>
      <dgm:spPr/>
      <dgm:t>
        <a:bodyPr/>
        <a:lstStyle/>
        <a:p>
          <a:endParaRPr lang="en-US"/>
        </a:p>
      </dgm:t>
    </dgm:pt>
    <dgm:pt modelId="{5143A23D-272C-4364-AE18-EA63542C6959}">
      <dgm:prSet phldrT="[Text]" custT="1"/>
      <dgm:spPr>
        <a:solidFill>
          <a:srgbClr val="800080"/>
        </a:solidFill>
      </dgm:spPr>
      <dgm:t>
        <a:bodyPr lIns="0" tIns="0" rIns="0" bIns="0"/>
        <a:lstStyle/>
        <a:p>
          <a:pPr marL="0" indent="0">
            <a:tabLst>
              <a:tab pos="519113" algn="l"/>
            </a:tabLst>
          </a:pPr>
          <a:r>
            <a:rPr lang="en-US" sz="1350" b="0" dirty="0">
              <a:effectLst>
                <a:outerShdw blurRad="38100" dist="38100" dir="2700000" algn="tl">
                  <a:srgbClr val="000000">
                    <a:alpha val="43137"/>
                  </a:srgbClr>
                </a:outerShdw>
              </a:effectLst>
              <a:latin typeface="Calibri" pitchFamily="34" charset="0"/>
              <a:cs typeface="Calibri" pitchFamily="34" charset="0"/>
            </a:rPr>
            <a:t>Separatists </a:t>
          </a:r>
        </a:p>
      </dgm:t>
    </dgm:pt>
    <dgm:pt modelId="{6000D23B-9E4D-4A0B-8948-A30B87F1B23A}" type="parTrans" cxnId="{DA44F7F7-B729-4059-81B9-70FD00FB4DE4}">
      <dgm:prSet/>
      <dgm:spPr/>
      <dgm:t>
        <a:bodyPr/>
        <a:lstStyle/>
        <a:p>
          <a:endParaRPr lang="en-US"/>
        </a:p>
      </dgm:t>
    </dgm:pt>
    <dgm:pt modelId="{C94509D4-FA06-4458-8F57-098BCE352E26}" type="sibTrans" cxnId="{DA44F7F7-B729-4059-81B9-70FD00FB4DE4}">
      <dgm:prSet/>
      <dgm:spPr/>
      <dgm:t>
        <a:bodyPr/>
        <a:lstStyle/>
        <a:p>
          <a:endParaRPr lang="en-US"/>
        </a:p>
      </dgm:t>
    </dgm:pt>
    <dgm:pt modelId="{47E426C8-BB03-476F-AB14-25313B3C1A55}" type="pres">
      <dgm:prSet presAssocID="{672B9193-E01F-40BF-9D5C-37CA64BFDB74}" presName="Name0" presStyleCnt="0">
        <dgm:presLayoutVars>
          <dgm:chMax val="7"/>
          <dgm:resizeHandles val="exact"/>
        </dgm:presLayoutVars>
      </dgm:prSet>
      <dgm:spPr/>
    </dgm:pt>
    <dgm:pt modelId="{9A8513C0-2488-4241-B2B9-53EEBBC6418D}" type="pres">
      <dgm:prSet presAssocID="{672B9193-E01F-40BF-9D5C-37CA64BFDB74}" presName="comp1" presStyleCnt="0"/>
      <dgm:spPr/>
    </dgm:pt>
    <dgm:pt modelId="{A4DBE28B-A695-410E-AA7C-7709DE13FB68}" type="pres">
      <dgm:prSet presAssocID="{672B9193-E01F-40BF-9D5C-37CA64BFDB74}" presName="circle1" presStyleLbl="node1" presStyleIdx="0" presStyleCnt="3" custScaleY="46182" custLinFactNeighborX="2454" custLinFactNeighborY="-16807"/>
      <dgm:spPr/>
    </dgm:pt>
    <dgm:pt modelId="{D8CC797C-F038-4B1C-AD3D-B086C62B0AB9}" type="pres">
      <dgm:prSet presAssocID="{672B9193-E01F-40BF-9D5C-37CA64BFDB74}" presName="c1text" presStyleLbl="node1" presStyleIdx="0" presStyleCnt="3">
        <dgm:presLayoutVars>
          <dgm:bulletEnabled val="1"/>
        </dgm:presLayoutVars>
      </dgm:prSet>
      <dgm:spPr/>
    </dgm:pt>
    <dgm:pt modelId="{FF35507B-FC33-4C78-95B6-4D240E5055A4}" type="pres">
      <dgm:prSet presAssocID="{672B9193-E01F-40BF-9D5C-37CA64BFDB74}" presName="comp2" presStyleCnt="0"/>
      <dgm:spPr/>
    </dgm:pt>
    <dgm:pt modelId="{0C45BE34-9488-42DA-8C27-A721E679AC08}" type="pres">
      <dgm:prSet presAssocID="{672B9193-E01F-40BF-9D5C-37CA64BFDB74}" presName="circle2" presStyleLbl="node1" presStyleIdx="1" presStyleCnt="3" custScaleX="59524" custScaleY="29331" custLinFactNeighborX="3348" custLinFactNeighborY="-35252"/>
      <dgm:spPr/>
    </dgm:pt>
    <dgm:pt modelId="{DDD5CA5C-77A5-4649-97AE-244C48E3159C}" type="pres">
      <dgm:prSet presAssocID="{672B9193-E01F-40BF-9D5C-37CA64BFDB74}" presName="c2text" presStyleLbl="node1" presStyleIdx="1" presStyleCnt="3">
        <dgm:presLayoutVars>
          <dgm:bulletEnabled val="1"/>
        </dgm:presLayoutVars>
      </dgm:prSet>
      <dgm:spPr/>
    </dgm:pt>
    <dgm:pt modelId="{604861FF-2EAC-4BDE-A337-0792DD3DDEFE}" type="pres">
      <dgm:prSet presAssocID="{672B9193-E01F-40BF-9D5C-37CA64BFDB74}" presName="comp3" presStyleCnt="0"/>
      <dgm:spPr/>
    </dgm:pt>
    <dgm:pt modelId="{212A72A0-4E1F-4168-8F9F-6DD9851728CD}" type="pres">
      <dgm:prSet presAssocID="{672B9193-E01F-40BF-9D5C-37CA64BFDB74}" presName="circle3" presStyleLbl="node1" presStyleIdx="2" presStyleCnt="3" custScaleX="59512" custScaleY="20175" custLinFactNeighborX="5983" custLinFactNeighborY="-73527"/>
      <dgm:spPr/>
    </dgm:pt>
    <dgm:pt modelId="{8FA227AB-2528-4A80-8443-26BE49FF8F80}" type="pres">
      <dgm:prSet presAssocID="{672B9193-E01F-40BF-9D5C-37CA64BFDB74}" presName="c3text" presStyleLbl="node1" presStyleIdx="2" presStyleCnt="3">
        <dgm:presLayoutVars>
          <dgm:bulletEnabled val="1"/>
        </dgm:presLayoutVars>
      </dgm:prSet>
      <dgm:spPr/>
    </dgm:pt>
  </dgm:ptLst>
  <dgm:cxnLst>
    <dgm:cxn modelId="{8DEAD41A-2FBE-4665-AA65-E5D5F710F034}" type="presOf" srcId="{06ECB168-BA53-4AD3-A247-0F82E1AF9E5C}" destId="{A4DBE28B-A695-410E-AA7C-7709DE13FB68}" srcOrd="0" destOrd="0" presId="urn:microsoft.com/office/officeart/2005/8/layout/venn2"/>
    <dgm:cxn modelId="{696D9E44-BCB4-4D9D-8ECF-33463E23F134}" type="presOf" srcId="{0095A681-B06B-4001-8000-BBB322F786DD}" destId="{0C45BE34-9488-42DA-8C27-A721E679AC08}" srcOrd="0" destOrd="0" presId="urn:microsoft.com/office/officeart/2005/8/layout/venn2"/>
    <dgm:cxn modelId="{F451094D-0CE5-49E0-A238-E67FC273311C}" type="presOf" srcId="{06ECB168-BA53-4AD3-A247-0F82E1AF9E5C}" destId="{D8CC797C-F038-4B1C-AD3D-B086C62B0AB9}" srcOrd="1" destOrd="0" presId="urn:microsoft.com/office/officeart/2005/8/layout/venn2"/>
    <dgm:cxn modelId="{58D1CBD8-0D92-4258-90B6-AEBDF76367A6}" type="presOf" srcId="{5143A23D-272C-4364-AE18-EA63542C6959}" destId="{212A72A0-4E1F-4168-8F9F-6DD9851728CD}" srcOrd="0" destOrd="0" presId="urn:microsoft.com/office/officeart/2005/8/layout/venn2"/>
    <dgm:cxn modelId="{06563BDB-1136-4B14-852E-FB613190713B}" type="presOf" srcId="{672B9193-E01F-40BF-9D5C-37CA64BFDB74}" destId="{47E426C8-BB03-476F-AB14-25313B3C1A55}" srcOrd="0" destOrd="0" presId="urn:microsoft.com/office/officeart/2005/8/layout/venn2"/>
    <dgm:cxn modelId="{96D951DD-4852-4AC0-898B-18AD69067594}" srcId="{672B9193-E01F-40BF-9D5C-37CA64BFDB74}" destId="{0095A681-B06B-4001-8000-BBB322F786DD}" srcOrd="1" destOrd="0" parTransId="{DF50565E-2610-441B-A9CD-2F333F51B4DB}" sibTransId="{4283798F-58AF-4BDC-90B8-A820B7289EBB}"/>
    <dgm:cxn modelId="{885E6CDE-FA57-4AC1-805C-B46B8CFB3E3B}" type="presOf" srcId="{5143A23D-272C-4364-AE18-EA63542C6959}" destId="{8FA227AB-2528-4A80-8443-26BE49FF8F80}" srcOrd="1" destOrd="0" presId="urn:microsoft.com/office/officeart/2005/8/layout/venn2"/>
    <dgm:cxn modelId="{ED7B2EE8-39F9-47FC-B52C-ED08C23ECCBD}" srcId="{672B9193-E01F-40BF-9D5C-37CA64BFDB74}" destId="{06ECB168-BA53-4AD3-A247-0F82E1AF9E5C}" srcOrd="0" destOrd="0" parTransId="{840451BD-436F-4AC1-B071-C8D10B56A66B}" sibTransId="{2C4FEE99-C039-4ECD-B5A8-8BE0525C2DAC}"/>
    <dgm:cxn modelId="{DA44F7F7-B729-4059-81B9-70FD00FB4DE4}" srcId="{672B9193-E01F-40BF-9D5C-37CA64BFDB74}" destId="{5143A23D-272C-4364-AE18-EA63542C6959}" srcOrd="2" destOrd="0" parTransId="{6000D23B-9E4D-4A0B-8948-A30B87F1B23A}" sibTransId="{C94509D4-FA06-4458-8F57-098BCE352E26}"/>
    <dgm:cxn modelId="{E775E5FB-7743-4F57-B12D-A0241F47F82D}" type="presOf" srcId="{0095A681-B06B-4001-8000-BBB322F786DD}" destId="{DDD5CA5C-77A5-4649-97AE-244C48E3159C}" srcOrd="1" destOrd="0" presId="urn:microsoft.com/office/officeart/2005/8/layout/venn2"/>
    <dgm:cxn modelId="{69078C7C-62D1-427E-BD5E-54ABA00AAE31}" type="presParOf" srcId="{47E426C8-BB03-476F-AB14-25313B3C1A55}" destId="{9A8513C0-2488-4241-B2B9-53EEBBC6418D}" srcOrd="0" destOrd="0" presId="urn:microsoft.com/office/officeart/2005/8/layout/venn2"/>
    <dgm:cxn modelId="{08847FB3-2443-485C-B813-2D221D3A149C}" type="presParOf" srcId="{9A8513C0-2488-4241-B2B9-53EEBBC6418D}" destId="{A4DBE28B-A695-410E-AA7C-7709DE13FB68}" srcOrd="0" destOrd="0" presId="urn:microsoft.com/office/officeart/2005/8/layout/venn2"/>
    <dgm:cxn modelId="{529FF247-3DBC-45E0-ACB1-F4EE1DA560BE}" type="presParOf" srcId="{9A8513C0-2488-4241-B2B9-53EEBBC6418D}" destId="{D8CC797C-F038-4B1C-AD3D-B086C62B0AB9}" srcOrd="1" destOrd="0" presId="urn:microsoft.com/office/officeart/2005/8/layout/venn2"/>
    <dgm:cxn modelId="{7C0084BF-E00E-42EF-9165-D200EAA0B4D9}" type="presParOf" srcId="{47E426C8-BB03-476F-AB14-25313B3C1A55}" destId="{FF35507B-FC33-4C78-95B6-4D240E5055A4}" srcOrd="1" destOrd="0" presId="urn:microsoft.com/office/officeart/2005/8/layout/venn2"/>
    <dgm:cxn modelId="{B17500D7-698B-445C-ACE9-3D7253C97ED2}" type="presParOf" srcId="{FF35507B-FC33-4C78-95B6-4D240E5055A4}" destId="{0C45BE34-9488-42DA-8C27-A721E679AC08}" srcOrd="0" destOrd="0" presId="urn:microsoft.com/office/officeart/2005/8/layout/venn2"/>
    <dgm:cxn modelId="{3CD8E51C-44E6-4CD2-BA5B-A4668E8F363F}" type="presParOf" srcId="{FF35507B-FC33-4C78-95B6-4D240E5055A4}" destId="{DDD5CA5C-77A5-4649-97AE-244C48E3159C}" srcOrd="1" destOrd="0" presId="urn:microsoft.com/office/officeart/2005/8/layout/venn2"/>
    <dgm:cxn modelId="{2FAD1B98-8AF5-42B0-B55E-07D1D897E680}" type="presParOf" srcId="{47E426C8-BB03-476F-AB14-25313B3C1A55}" destId="{604861FF-2EAC-4BDE-A337-0792DD3DDEFE}" srcOrd="2" destOrd="0" presId="urn:microsoft.com/office/officeart/2005/8/layout/venn2"/>
    <dgm:cxn modelId="{FB603A4A-79CD-4D0A-A3EB-F8F059A254FF}" type="presParOf" srcId="{604861FF-2EAC-4BDE-A337-0792DD3DDEFE}" destId="{212A72A0-4E1F-4168-8F9F-6DD9851728CD}" srcOrd="0" destOrd="0" presId="urn:microsoft.com/office/officeart/2005/8/layout/venn2"/>
    <dgm:cxn modelId="{54695E08-4FFB-4C12-A0CF-B7054B37EE58}" type="presParOf" srcId="{604861FF-2EAC-4BDE-A337-0792DD3DDEFE}" destId="{8FA227AB-2528-4A80-8443-26BE49FF8F80}"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BE28B-A695-410E-AA7C-7709DE13FB68}">
      <dsp:nvSpPr>
        <dsp:cNvPr id="0" name=""/>
        <dsp:cNvSpPr/>
      </dsp:nvSpPr>
      <dsp:spPr>
        <a:xfrm>
          <a:off x="533393" y="254847"/>
          <a:ext cx="3846394" cy="177634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latin typeface="Calibri" pitchFamily="34" charset="0"/>
              <a:cs typeface="Calibri" pitchFamily="34" charset="0"/>
            </a:rPr>
            <a:t>All Anglicans</a:t>
          </a:r>
        </a:p>
      </dsp:txBody>
      <dsp:txXfrm>
        <a:off x="1784433" y="343664"/>
        <a:ext cx="1344314" cy="266451"/>
      </dsp:txXfrm>
    </dsp:sp>
    <dsp:sp modelId="{0C45BE34-9488-42DA-8C27-A721E679AC08}">
      <dsp:nvSpPr>
        <dsp:cNvPr id="0" name=""/>
        <dsp:cNvSpPr/>
      </dsp:nvSpPr>
      <dsp:spPr>
        <a:xfrm>
          <a:off x="1600210" y="830263"/>
          <a:ext cx="1717145" cy="846139"/>
        </a:xfrm>
        <a:prstGeom prst="ellipse">
          <a:avLst/>
        </a:prstGeom>
        <a:solidFill>
          <a:srgbClr val="0000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latin typeface="Calibri" pitchFamily="34" charset="0"/>
              <a:cs typeface="Calibri" pitchFamily="34" charset="0"/>
            </a:rPr>
            <a:t>Puritans </a:t>
          </a:r>
        </a:p>
      </dsp:txBody>
      <dsp:txXfrm>
        <a:off x="2058688" y="883147"/>
        <a:ext cx="800189" cy="158651"/>
      </dsp:txXfrm>
    </dsp:sp>
    <dsp:sp modelId="{212A72A0-4E1F-4168-8F9F-6DD9851728CD}">
      <dsp:nvSpPr>
        <dsp:cNvPr id="0" name=""/>
        <dsp:cNvSpPr/>
      </dsp:nvSpPr>
      <dsp:spPr>
        <a:xfrm>
          <a:off x="1904998" y="1143008"/>
          <a:ext cx="1144532" cy="388004"/>
        </a:xfrm>
        <a:prstGeom prst="ellipse">
          <a:avLst/>
        </a:prstGeom>
        <a:solidFill>
          <a:srgbClr val="8000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tabLst>
              <a:tab pos="519113" algn="l"/>
            </a:tabLst>
          </a:pPr>
          <a:r>
            <a:rPr lang="en-US" sz="1350" b="0" kern="1200" dirty="0">
              <a:effectLst>
                <a:outerShdw blurRad="38100" dist="38100" dir="2700000" algn="tl">
                  <a:srgbClr val="000000">
                    <a:alpha val="43137"/>
                  </a:srgbClr>
                </a:outerShdw>
              </a:effectLst>
              <a:latin typeface="Calibri" pitchFamily="34" charset="0"/>
              <a:cs typeface="Calibri" pitchFamily="34" charset="0"/>
            </a:rPr>
            <a:t>Separatists </a:t>
          </a:r>
        </a:p>
      </dsp:txBody>
      <dsp:txXfrm>
        <a:off x="2072611" y="1240010"/>
        <a:ext cx="809307" cy="19400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7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47260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fld id="{1CED9A4B-9262-467C-A59C-F2F94C96B30C}" type="slidenum">
              <a:rPr lang="en-US">
                <a:solidFill>
                  <a:srgbClr val="000000"/>
                </a:solidFill>
              </a:rPr>
              <a:pPr/>
              <a:t>1</a:t>
            </a:fld>
            <a:endParaRPr lang="en-US">
              <a:solidFill>
                <a:srgbClr val="000000"/>
              </a:solidFill>
            </a:endParaRPr>
          </a:p>
        </p:txBody>
      </p:sp>
      <p:sp>
        <p:nvSpPr>
          <p:cNvPr id="68611" name="Rectangle 2"/>
          <p:cNvSpPr>
            <a:spLocks noGrp="1" noRot="1" noChangeAspect="1" noChangeArrowheads="1" noTextEdit="1"/>
          </p:cNvSpPr>
          <p:nvPr>
            <p:ph type="sldImg"/>
          </p:nvPr>
        </p:nvSpPr>
        <p:spPr>
          <a:xfrm>
            <a:off x="1150938" y="692150"/>
            <a:ext cx="4556125" cy="3416300"/>
          </a:xfrm>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0938" y="692150"/>
            <a:ext cx="4556125" cy="3416300"/>
          </a:xfrm>
          <a:ln/>
        </p:spPr>
      </p:sp>
      <p:sp>
        <p:nvSpPr>
          <p:cNvPr id="778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lvl="1"/>
            <a:endParaRPr lang="en-US" sz="4000">
              <a:latin typeface="Calibri" pitchFamily="34" charset="0"/>
              <a:cs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1" name="Rectangle 3"/>
          <p:cNvSpPr>
            <a:spLocks noGrp="1" noRot="1" noChangeAspect="1" noChangeArrowheads="1" noTextEdit="1"/>
          </p:cNvSpPr>
          <p:nvPr>
            <p:ph type="sldImg"/>
          </p:nvPr>
        </p:nvSpPr>
        <p:spPr>
          <a:xfrm>
            <a:off x="1150938" y="692150"/>
            <a:ext cx="4556125" cy="3416300"/>
          </a:xfrm>
          <a:ln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0938" y="692150"/>
            <a:ext cx="4556125" cy="3416300"/>
          </a:xfrm>
          <a:ln/>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Calibri" pitchFamily="34" charset="0"/>
                <a:cs typeface="Calibri" pitchFamily="34" charset="0"/>
              </a:rPr>
              <a:t>Government in Massachusetts centered on the church through </a:t>
            </a:r>
            <a:r>
              <a:rPr lang="en-US" u="sng">
                <a:latin typeface="Calibri" pitchFamily="34" charset="0"/>
                <a:cs typeface="Calibri" pitchFamily="34" charset="0"/>
              </a:rPr>
              <a:t>town meetings</a:t>
            </a:r>
            <a:r>
              <a:rPr lang="en-US">
                <a:latin typeface="Calibri" pitchFamily="34" charset="0"/>
                <a:cs typeface="Calibri" pitchFamily="34" charset="0"/>
              </a:rPr>
              <a:t>:</a:t>
            </a:r>
          </a:p>
          <a:p>
            <a:pPr lvl="1"/>
            <a:r>
              <a:rPr lang="en-US">
                <a:latin typeface="Calibri" pitchFamily="34" charset="0"/>
                <a:cs typeface="Calibri" pitchFamily="34" charset="0"/>
              </a:rPr>
              <a:t>Each Massachusetts town was independently governed by local church members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899" name="Rectangle 3"/>
          <p:cNvSpPr>
            <a:spLocks noGrp="1" noRot="1" noChangeAspect="1" noChangeArrowheads="1" noTextEdit="1"/>
          </p:cNvSpPr>
          <p:nvPr>
            <p:ph type="sldImg"/>
          </p:nvPr>
        </p:nvSpPr>
        <p:spPr>
          <a:xfrm>
            <a:off x="1150938" y="692150"/>
            <a:ext cx="4556125" cy="3416300"/>
          </a:xfrm>
          <a:ln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3" name="Rectangle 3"/>
          <p:cNvSpPr>
            <a:spLocks noGrp="1" noRot="1" noChangeAspect="1" noChangeArrowheads="1" noTextEdit="1"/>
          </p:cNvSpPr>
          <p:nvPr>
            <p:ph type="sldImg"/>
          </p:nvPr>
        </p:nvSpPr>
        <p:spPr>
          <a:xfrm>
            <a:off x="1150938" y="692150"/>
            <a:ext cx="4556125" cy="3416300"/>
          </a:xfrm>
          <a:ln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90000"/>
              </a:lnSpc>
            </a:pPr>
            <a:r>
              <a:rPr lang="en-US">
                <a:latin typeface="Calibri" pitchFamily="34" charset="0"/>
                <a:cs typeface="Calibri" pitchFamily="34" charset="0"/>
              </a:rPr>
              <a:t>This compromise revealed the declining importance of religion in New England</a:t>
            </a:r>
          </a:p>
        </p:txBody>
      </p:sp>
      <p:sp>
        <p:nvSpPr>
          <p:cNvPr id="82947" name="Rectangle 3"/>
          <p:cNvSpPr>
            <a:spLocks noGrp="1" noRot="1" noChangeAspect="1" noChangeArrowheads="1" noTextEdit="1"/>
          </p:cNvSpPr>
          <p:nvPr>
            <p:ph type="sldImg"/>
          </p:nvPr>
        </p:nvSpPr>
        <p:spPr>
          <a:xfrm>
            <a:off x="1150938" y="692150"/>
            <a:ext cx="4556125" cy="3416300"/>
          </a:xfrm>
          <a:ln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imes New Roman" pitchFamily="18" charset="0"/>
                <a:cs typeface="Arial" charset="0"/>
              </a:defRPr>
            </a:lvl1pPr>
            <a:lvl2pPr marL="742950" indent="-285750" eaLnBrk="0" hangingPunct="0">
              <a:defRPr b="1">
                <a:solidFill>
                  <a:schemeClr val="tx1"/>
                </a:solidFill>
                <a:latin typeface="Times New Roman" pitchFamily="18" charset="0"/>
                <a:cs typeface="Arial" charset="0"/>
              </a:defRPr>
            </a:lvl2pPr>
            <a:lvl3pPr marL="1143000" indent="-228600" eaLnBrk="0" hangingPunct="0">
              <a:defRPr b="1">
                <a:solidFill>
                  <a:schemeClr val="tx1"/>
                </a:solidFill>
                <a:latin typeface="Times New Roman" pitchFamily="18" charset="0"/>
                <a:cs typeface="Arial" charset="0"/>
              </a:defRPr>
            </a:lvl3pPr>
            <a:lvl4pPr marL="1600200" indent="-228600" eaLnBrk="0" hangingPunct="0">
              <a:defRPr b="1">
                <a:solidFill>
                  <a:schemeClr val="tx1"/>
                </a:solidFill>
                <a:latin typeface="Times New Roman" pitchFamily="18" charset="0"/>
                <a:cs typeface="Arial" charset="0"/>
              </a:defRPr>
            </a:lvl4pPr>
            <a:lvl5pPr marL="2057400" indent="-228600" eaLnBrk="0" hangingPunct="0">
              <a:defRPr b="1">
                <a:solidFill>
                  <a:schemeClr val="tx1"/>
                </a:solidFill>
                <a:latin typeface="Times New Roman" pitchFamily="18" charset="0"/>
                <a:cs typeface="Arial" charset="0"/>
              </a:defRPr>
            </a:lvl5pPr>
            <a:lvl6pPr marL="2514600" indent="-228600" eaLnBrk="0" fontAlgn="base" hangingPunct="0">
              <a:spcBef>
                <a:spcPct val="0"/>
              </a:spcBef>
              <a:spcAft>
                <a:spcPct val="0"/>
              </a:spcAft>
              <a:defRPr b="1">
                <a:solidFill>
                  <a:schemeClr val="tx1"/>
                </a:solidFill>
                <a:latin typeface="Times New Roman" pitchFamily="18" charset="0"/>
                <a:cs typeface="Arial" charset="0"/>
              </a:defRPr>
            </a:lvl6pPr>
            <a:lvl7pPr marL="2971800" indent="-228600" eaLnBrk="0" fontAlgn="base" hangingPunct="0">
              <a:spcBef>
                <a:spcPct val="0"/>
              </a:spcBef>
              <a:spcAft>
                <a:spcPct val="0"/>
              </a:spcAft>
              <a:defRPr b="1">
                <a:solidFill>
                  <a:schemeClr val="tx1"/>
                </a:solidFill>
                <a:latin typeface="Times New Roman" pitchFamily="18" charset="0"/>
                <a:cs typeface="Arial" charset="0"/>
              </a:defRPr>
            </a:lvl7pPr>
            <a:lvl8pPr marL="3429000" indent="-228600" eaLnBrk="0" fontAlgn="base" hangingPunct="0">
              <a:spcBef>
                <a:spcPct val="0"/>
              </a:spcBef>
              <a:spcAft>
                <a:spcPct val="0"/>
              </a:spcAft>
              <a:defRPr b="1">
                <a:solidFill>
                  <a:schemeClr val="tx1"/>
                </a:solidFill>
                <a:latin typeface="Times New Roman" pitchFamily="18" charset="0"/>
                <a:cs typeface="Arial" charset="0"/>
              </a:defRPr>
            </a:lvl8pPr>
            <a:lvl9pPr marL="3886200" indent="-228600" eaLnBrk="0" fontAlgn="base" hangingPunct="0">
              <a:spcBef>
                <a:spcPct val="0"/>
              </a:spcBef>
              <a:spcAft>
                <a:spcPct val="0"/>
              </a:spcAft>
              <a:defRPr b="1">
                <a:solidFill>
                  <a:schemeClr val="tx1"/>
                </a:solidFill>
                <a:latin typeface="Times New Roman" pitchFamily="18" charset="0"/>
                <a:cs typeface="Arial" charset="0"/>
              </a:defRPr>
            </a:lvl9pPr>
          </a:lstStyle>
          <a:p>
            <a:fld id="{1D32996F-C213-42B9-A49C-16345109ADBD}" type="slidenum">
              <a:rPr lang="en-US">
                <a:solidFill>
                  <a:srgbClr val="000000"/>
                </a:solidFill>
              </a:rPr>
              <a:pPr/>
              <a:t>21</a:t>
            </a:fld>
            <a:endParaRPr lang="en-US">
              <a:solidFill>
                <a:srgbClr val="000000"/>
              </a:solidFill>
            </a:endParaRPr>
          </a:p>
        </p:txBody>
      </p:sp>
      <p:sp>
        <p:nvSpPr>
          <p:cNvPr id="83971" name="Rectangle 2"/>
          <p:cNvSpPr>
            <a:spLocks noGrp="1" noRot="1" noChangeAspect="1" noChangeArrowheads="1" noTextEdit="1"/>
          </p:cNvSpPr>
          <p:nvPr>
            <p:ph type="sldImg"/>
          </p:nvPr>
        </p:nvSpPr>
        <p:spPr>
          <a:xfrm>
            <a:off x="1150938" y="692150"/>
            <a:ext cx="4556125" cy="3416300"/>
          </a:xfrm>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Explain the development of the mid-Atlantic colonies; include the Dutch settlement of New Amsterdam and subsequent English takeover, and the settlement of Pennsylvania.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42D6DA-3627-4988-BBC7-06B7ED4AAD70}" type="slidenum">
              <a:rPr lang="en-US" smtClean="0"/>
              <a:pPr/>
              <a:t>26</a:t>
            </a:fld>
            <a:endParaRPr lang="en-US"/>
          </a:p>
        </p:txBody>
      </p:sp>
    </p:spTree>
    <p:extLst>
      <p:ext uri="{BB962C8B-B14F-4D97-AF65-F5344CB8AC3E}">
        <p14:creationId xmlns:p14="http://schemas.microsoft.com/office/powerpoint/2010/main" val="415844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Explain the development of the mid-Atlantic colonies; include the Dutch settlement of New Amsterdam and subsequent English takeover, and the settlement of Pennsylvania.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Describe the settlement of New England; include religious reasons, relations with Native Americans (e.g., King Phillip’s War), the establishment of town meetings and development of a legislature, religious tensions that led to the founding of Rhode Island, the half-way covenant, Salem Witch Trials, and the loss of the Massachusetts charter and the transition to a royal colony.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43" name="Rectangle 3"/>
          <p:cNvSpPr>
            <a:spLocks noGrp="1" noRot="1" noChangeAspect="1" noChangeArrowheads="1" noTextEdit="1"/>
          </p:cNvSpPr>
          <p:nvPr>
            <p:ph type="sldImg"/>
          </p:nvPr>
        </p:nvSpPr>
        <p:spPr>
          <a:xfrm>
            <a:off x="1150938" y="692150"/>
            <a:ext cx="4556125" cy="3416300"/>
          </a:xfrm>
          <a:ln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50938" y="692150"/>
            <a:ext cx="4556125" cy="3416300"/>
          </a:xfrm>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z="3800">
              <a:latin typeface="Calibri" pitchFamily="34" charset="0"/>
              <a:cs typeface="Calibri" pitchFamily="34" charset="0"/>
            </a:endParaRP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50938" y="692150"/>
            <a:ext cx="4556125" cy="3416300"/>
          </a:xfrm>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0938" y="692150"/>
            <a:ext cx="4556125" cy="3416300"/>
          </a:xfrm>
          <a:ln/>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50938" y="692150"/>
            <a:ext cx="4556125" cy="3416300"/>
          </a:xfrm>
          <a:ln/>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50938" y="692150"/>
            <a:ext cx="4556125" cy="3416300"/>
          </a:xfrm>
          <a:ln/>
        </p:spPr>
      </p:sp>
      <p:sp>
        <p:nvSpPr>
          <p:cNvPr id="757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50938" y="692150"/>
            <a:ext cx="4556125" cy="3416300"/>
          </a:xfrm>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6482 h 317"/>
                  <a:gd name="T4" fmla="*/ 624 w 624"/>
                  <a:gd name="T5" fmla="*/ 26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5"/>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81 h 317"/>
                  <a:gd name="T4" fmla="*/ 624 w 624"/>
                  <a:gd name="T5" fmla="*/ 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6333 h 272"/>
                  <a:gd name="T4" fmla="*/ 240 w 624"/>
                  <a:gd name="T5" fmla="*/ 23248 h 272"/>
                  <a:gd name="T6" fmla="*/ 624 w 624"/>
                  <a:gd name="T7" fmla="*/ 2633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9"/>
                <a:ext cx="632" cy="315"/>
              </a:xfrm>
              <a:custGeom>
                <a:avLst/>
                <a:gdLst>
                  <a:gd name="T0" fmla="*/ 8 w 632"/>
                  <a:gd name="T1" fmla="*/ 5 h 362"/>
                  <a:gd name="T2" fmla="*/ 8 w 632"/>
                  <a:gd name="T3" fmla="*/ 33 h 362"/>
                  <a:gd name="T4" fmla="*/ 248 w 632"/>
                  <a:gd name="T5" fmla="*/ 33 h 362"/>
                  <a:gd name="T6" fmla="*/ 632 w 632"/>
                  <a:gd name="T7" fmla="*/ 33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09" y="1665"/>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6482 h 317"/>
                  <a:gd name="T4" fmla="*/ 624 w 624"/>
                  <a:gd name="T5" fmla="*/ 26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50"/>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81 h 317"/>
                  <a:gd name="T4" fmla="*/ 624 w 624"/>
                  <a:gd name="T5" fmla="*/ 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25193 h 272"/>
                  <a:gd name="T4" fmla="*/ 240 w 624"/>
                  <a:gd name="T5" fmla="*/ 22272 h 272"/>
                  <a:gd name="T6" fmla="*/ 624 w 624"/>
                  <a:gd name="T7" fmla="*/ 2519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5" y="1669"/>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6482 h 317"/>
                  <a:gd name="T4" fmla="*/ 624 w 624"/>
                  <a:gd name="T5" fmla="*/ 26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1" y="1750"/>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1" y="1695"/>
                <a:ext cx="624" cy="361"/>
              </a:xfrm>
              <a:custGeom>
                <a:avLst/>
                <a:gdLst>
                  <a:gd name="T0" fmla="*/ 0 w 624"/>
                  <a:gd name="T1" fmla="*/ 0 h 272"/>
                  <a:gd name="T2" fmla="*/ 0 w 624"/>
                  <a:gd name="T3" fmla="*/ 25193 h 272"/>
                  <a:gd name="T4" fmla="*/ 240 w 624"/>
                  <a:gd name="T5" fmla="*/ 22272 h 272"/>
                  <a:gd name="T6" fmla="*/ 624 w 624"/>
                  <a:gd name="T7" fmla="*/ 2519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581 h 385"/>
                <a:gd name="T2" fmla="*/ 5762 w 5762"/>
                <a:gd name="T3" fmla="*/ 555 h 385"/>
                <a:gd name="T4" fmla="*/ 5762 w 5762"/>
                <a:gd name="T5" fmla="*/ 4 h 385"/>
                <a:gd name="T6" fmla="*/ 0 w 5762"/>
                <a:gd name="T7" fmla="*/ 0 h 385"/>
                <a:gd name="T8" fmla="*/ 0 w 5762"/>
                <a:gd name="T9" fmla="*/ 58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232473"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232474"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337702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82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360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7797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17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47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47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43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170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581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6"/>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4" y="1672"/>
                <a:ext cx="624" cy="423"/>
              </a:xfrm>
              <a:custGeom>
                <a:avLst/>
                <a:gdLst>
                  <a:gd name="T0" fmla="*/ 0 w 624"/>
                  <a:gd name="T1" fmla="*/ 0 h 317"/>
                  <a:gd name="T2" fmla="*/ 0 w 624"/>
                  <a:gd name="T3" fmla="*/ 27471 h 317"/>
                  <a:gd name="T4" fmla="*/ 624 w 624"/>
                  <a:gd name="T5" fmla="*/ 2747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5" y="1756"/>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77 h 317"/>
                  <a:gd name="T4" fmla="*/ 624 w 624"/>
                  <a:gd name="T5" fmla="*/ 7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8" y="1699"/>
                <a:ext cx="624" cy="364"/>
              </a:xfrm>
              <a:custGeom>
                <a:avLst/>
                <a:gdLst>
                  <a:gd name="T0" fmla="*/ 0 w 624"/>
                  <a:gd name="T1" fmla="*/ 0 h 272"/>
                  <a:gd name="T2" fmla="*/ 0 w 624"/>
                  <a:gd name="T3" fmla="*/ 28801 h 272"/>
                  <a:gd name="T4" fmla="*/ 240 w 624"/>
                  <a:gd name="T5" fmla="*/ 25366 h 272"/>
                  <a:gd name="T6" fmla="*/ 624 w 624"/>
                  <a:gd name="T7" fmla="*/ 2880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51" y="1728"/>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200" y="1661"/>
                <a:ext cx="624" cy="420"/>
              </a:xfrm>
              <a:custGeom>
                <a:avLst/>
                <a:gdLst>
                  <a:gd name="T0" fmla="*/ 0 w 624"/>
                  <a:gd name="T1" fmla="*/ 0 h 317"/>
                  <a:gd name="T2" fmla="*/ 0 w 624"/>
                  <a:gd name="T3" fmla="*/ 24486 h 317"/>
                  <a:gd name="T4" fmla="*/ 624 w 624"/>
                  <a:gd name="T5" fmla="*/ 244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25434 h 317"/>
                  <a:gd name="T4" fmla="*/ 624 w 624"/>
                  <a:gd name="T5" fmla="*/ 254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6" y="1729"/>
                <a:ext cx="624" cy="292"/>
              </a:xfrm>
              <a:custGeom>
                <a:avLst/>
                <a:gdLst>
                  <a:gd name="T0" fmla="*/ 0 w 624"/>
                  <a:gd name="T1" fmla="*/ 0 h 317"/>
                  <a:gd name="T2" fmla="*/ 0 w 624"/>
                  <a:gd name="T3" fmla="*/ 74 h 317"/>
                  <a:gd name="T4" fmla="*/ 624 w 624"/>
                  <a:gd name="T5" fmla="*/ 7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24101 h 272"/>
                  <a:gd name="T4" fmla="*/ 240 w 624"/>
                  <a:gd name="T5" fmla="*/ 21268 h 272"/>
                  <a:gd name="T6" fmla="*/ 624 w 624"/>
                  <a:gd name="T7" fmla="*/ 2410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8" y="1721"/>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68" y="1662"/>
                <a:ext cx="624" cy="420"/>
              </a:xfrm>
              <a:custGeom>
                <a:avLst/>
                <a:gdLst>
                  <a:gd name="T0" fmla="*/ 0 w 624"/>
                  <a:gd name="T1" fmla="*/ 0 h 317"/>
                  <a:gd name="T2" fmla="*/ 0 w 624"/>
                  <a:gd name="T3" fmla="*/ 24486 h 317"/>
                  <a:gd name="T4" fmla="*/ 624 w 624"/>
                  <a:gd name="T5" fmla="*/ 244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21" y="1664"/>
                <a:ext cx="624" cy="423"/>
              </a:xfrm>
              <a:custGeom>
                <a:avLst/>
                <a:gdLst>
                  <a:gd name="T0" fmla="*/ 0 w 624"/>
                  <a:gd name="T1" fmla="*/ 0 h 317"/>
                  <a:gd name="T2" fmla="*/ 0 w 624"/>
                  <a:gd name="T3" fmla="*/ 27471 h 317"/>
                  <a:gd name="T4" fmla="*/ 624 w 624"/>
                  <a:gd name="T5" fmla="*/ 2747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68" y="1743"/>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8"/>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3" y="1687"/>
                <a:ext cx="624" cy="360"/>
              </a:xfrm>
              <a:custGeom>
                <a:avLst/>
                <a:gdLst>
                  <a:gd name="T0" fmla="*/ 0 w 624"/>
                  <a:gd name="T1" fmla="*/ 0 h 272"/>
                  <a:gd name="T2" fmla="*/ 0 w 624"/>
                  <a:gd name="T3" fmla="*/ 24101 h 272"/>
                  <a:gd name="T4" fmla="*/ 240 w 624"/>
                  <a:gd name="T5" fmla="*/ 21268 h 272"/>
                  <a:gd name="T6" fmla="*/ 624 w 624"/>
                  <a:gd name="T7" fmla="*/ 2410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6" y="1713"/>
                <a:ext cx="632" cy="316"/>
              </a:xfrm>
              <a:custGeom>
                <a:avLst/>
                <a:gdLst>
                  <a:gd name="T0" fmla="*/ 8 w 632"/>
                  <a:gd name="T1" fmla="*/ 5 h 362"/>
                  <a:gd name="T2" fmla="*/ 8 w 632"/>
                  <a:gd name="T3" fmla="*/ 36 h 362"/>
                  <a:gd name="T4" fmla="*/ 248 w 632"/>
                  <a:gd name="T5" fmla="*/ 36 h 362"/>
                  <a:gd name="T6" fmla="*/ 632 w 632"/>
                  <a:gd name="T7" fmla="*/ 36 h 362"/>
                  <a:gd name="T8" fmla="*/ 632 w 632"/>
                  <a:gd name="T9" fmla="*/ 5 h 362"/>
                  <a:gd name="T10" fmla="*/ 104 w 632"/>
                  <a:gd name="T11" fmla="*/ 5 h 362"/>
                  <a:gd name="T12" fmla="*/ 8 w 632"/>
                  <a:gd name="T13" fmla="*/ 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581 h 385"/>
                <a:gd name="T2" fmla="*/ 57 w 5762"/>
                <a:gd name="T3" fmla="*/ 555 h 385"/>
                <a:gd name="T4" fmla="*/ 57 w 5762"/>
                <a:gd name="T5" fmla="*/ 4 h 385"/>
                <a:gd name="T6" fmla="*/ 0 w 5762"/>
                <a:gd name="T7" fmla="*/ 0 h 385"/>
                <a:gd name="T8" fmla="*/ 0 w 5762"/>
                <a:gd name="T9" fmla="*/ 58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57 w 5761"/>
                <a:gd name="T3" fmla="*/ 0 h 189"/>
                <a:gd name="T4" fmla="*/ 57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16"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eHr8VBWobT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www.lookandlearn.com/if?img=1&amp;search=salem%20witch&amp;cat=&amp;bool=and"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lookandlearn.com/if?img=8&amp;search=puritan&amp;cat=&amp;bool=an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5"/>
          <p:cNvSpPr>
            <a:spLocks noGrp="1" noChangeArrowheads="1"/>
          </p:cNvSpPr>
          <p:nvPr>
            <p:ph type="body" idx="1"/>
          </p:nvPr>
        </p:nvSpPr>
        <p:spPr>
          <a:xfrm>
            <a:off x="76200" y="152400"/>
            <a:ext cx="9067800" cy="6705600"/>
          </a:xfrm>
        </p:spPr>
        <p:txBody>
          <a:bodyPr/>
          <a:lstStyle/>
          <a:p>
            <a:pPr eaLnBrk="1" hangingPunct="1">
              <a:lnSpc>
                <a:spcPct val="85000"/>
              </a:lnSpc>
              <a:spcBef>
                <a:spcPct val="0"/>
              </a:spcBef>
            </a:pPr>
            <a:r>
              <a:rPr lang="en-US" sz="3800" u="sng" dirty="0">
                <a:latin typeface="Calibri" pitchFamily="34" charset="0"/>
                <a:cs typeface="Calibri" pitchFamily="34" charset="0"/>
              </a:rPr>
              <a:t>Essential Question</a:t>
            </a:r>
            <a:r>
              <a:rPr lang="en-US" sz="3800" dirty="0">
                <a:latin typeface="Calibri" pitchFamily="34" charset="0"/>
                <a:cs typeface="Calibri" pitchFamily="34" charset="0"/>
              </a:rPr>
              <a:t>:</a:t>
            </a:r>
          </a:p>
          <a:p>
            <a:pPr lvl="1" eaLnBrk="1" hangingPunct="1">
              <a:lnSpc>
                <a:spcPct val="85000"/>
              </a:lnSpc>
              <a:spcBef>
                <a:spcPct val="0"/>
              </a:spcBef>
            </a:pPr>
            <a:r>
              <a:rPr lang="en-US" sz="3800" dirty="0">
                <a:latin typeface="Calibri" pitchFamily="34" charset="0"/>
                <a:cs typeface="Calibri" pitchFamily="34" charset="0"/>
              </a:rPr>
              <a:t>What are the differences among the Chesapeake, New England, Middle, &amp; Southern colonies?</a:t>
            </a:r>
          </a:p>
          <a:p>
            <a:pPr eaLnBrk="1" hangingPunct="1">
              <a:lnSpc>
                <a:spcPct val="85000"/>
              </a:lnSpc>
              <a:spcBef>
                <a:spcPct val="0"/>
              </a:spcBef>
              <a:buFont typeface="Arial" charset="0"/>
              <a:buNone/>
            </a:pPr>
            <a:endParaRPr lang="en-US" sz="3800" dirty="0">
              <a:latin typeface="Calibri" pitchFamily="34" charset="0"/>
              <a:cs typeface="Calibri" pitchFamily="34" charset="0"/>
            </a:endParaRPr>
          </a:p>
          <a:p>
            <a:pPr eaLnBrk="1" hangingPunct="1">
              <a:lnSpc>
                <a:spcPct val="85000"/>
              </a:lnSpc>
              <a:spcBef>
                <a:spcPct val="0"/>
              </a:spcBef>
              <a:buFont typeface="Arial" charset="0"/>
              <a:buNone/>
            </a:pPr>
            <a:endParaRPr lang="en-US" sz="3800" dirty="0">
              <a:latin typeface="Calibri" pitchFamily="34" charset="0"/>
              <a:cs typeface="Calibri" pitchFamily="34" charset="0"/>
            </a:endParaRPr>
          </a:p>
          <a:p>
            <a:pPr eaLnBrk="1" hangingPunct="1">
              <a:lnSpc>
                <a:spcPct val="85000"/>
              </a:lnSpc>
              <a:spcBef>
                <a:spcPct val="0"/>
              </a:spcBef>
              <a:buFont typeface="Arial" charset="0"/>
              <a:buNone/>
            </a:pPr>
            <a:endParaRPr lang="en-US" sz="3800" dirty="0">
              <a:latin typeface="Calibri" pitchFamily="34" charset="0"/>
              <a:cs typeface="Calibri" pitchFamily="34" charset="0"/>
            </a:endParaRPr>
          </a:p>
          <a:p>
            <a:pPr eaLnBrk="1" hangingPunct="1">
              <a:lnSpc>
                <a:spcPct val="85000"/>
              </a:lnSpc>
              <a:spcBef>
                <a:spcPct val="0"/>
              </a:spcBef>
            </a:pPr>
            <a:r>
              <a:rPr lang="en-US" sz="3800" u="sng" dirty="0">
                <a:solidFill>
                  <a:srgbClr val="C00000"/>
                </a:solidFill>
                <a:latin typeface="Calibri" pitchFamily="34" charset="0"/>
                <a:cs typeface="Calibri" pitchFamily="34" charset="0"/>
              </a:rPr>
              <a:t>Agenda for Unit 1.4</a:t>
            </a:r>
            <a:r>
              <a:rPr lang="en-US" sz="3800" dirty="0">
                <a:solidFill>
                  <a:srgbClr val="C00000"/>
                </a:solidFill>
                <a:latin typeface="Calibri" pitchFamily="34" charset="0"/>
                <a:cs typeface="Calibri" pitchFamily="34" charset="0"/>
              </a:rPr>
              <a:t>:</a:t>
            </a:r>
          </a:p>
          <a:p>
            <a:pPr lvl="1" eaLnBrk="1" hangingPunct="1">
              <a:lnSpc>
                <a:spcPct val="85000"/>
              </a:lnSpc>
              <a:spcBef>
                <a:spcPct val="0"/>
              </a:spcBef>
            </a:pPr>
            <a:r>
              <a:rPr lang="en-US" sz="3800" dirty="0">
                <a:solidFill>
                  <a:srgbClr val="C00000"/>
                </a:solidFill>
                <a:latin typeface="Calibri" pitchFamily="34" charset="0"/>
                <a:cs typeface="Calibri" pitchFamily="34" charset="0"/>
              </a:rPr>
              <a:t>“Compare the British Colonies” notes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Picture 4" descr="20271"/>
          <p:cNvPicPr>
            <a:picLocks noChangeAspect="1" noChangeArrowheads="1"/>
          </p:cNvPicPr>
          <p:nvPr/>
        </p:nvPicPr>
        <p:blipFill>
          <a:blip r:embed="rId3" cstate="email">
            <a:lum bright="-12000" contrast="18000"/>
            <a:extLst>
              <a:ext uri="{28A0092B-C50C-407E-A947-70E740481C1C}">
                <a14:useLocalDpi xmlns:a14="http://schemas.microsoft.com/office/drawing/2010/main"/>
              </a:ext>
            </a:extLst>
          </a:blip>
          <a:srcRect/>
          <a:stretch>
            <a:fillRect/>
          </a:stretch>
        </p:blipFill>
        <p:spPr bwMode="auto">
          <a:xfrm>
            <a:off x="381000" y="1428750"/>
            <a:ext cx="82232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massbay.jpg image by maggie613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2625" y="4143375"/>
            <a:ext cx="4041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Rectangular Callout 5"/>
          <p:cNvSpPr>
            <a:spLocks noChangeArrowheads="1"/>
          </p:cNvSpPr>
          <p:nvPr/>
        </p:nvSpPr>
        <p:spPr bwMode="auto">
          <a:xfrm>
            <a:off x="304800" y="76200"/>
            <a:ext cx="8458200" cy="1219200"/>
          </a:xfrm>
          <a:prstGeom prst="wedgeRectCallout">
            <a:avLst>
              <a:gd name="adj1" fmla="val 6343"/>
              <a:gd name="adj2" fmla="val -19676"/>
            </a:avLst>
          </a:prstGeom>
          <a:solidFill>
            <a:srgbClr val="FFFFCC"/>
          </a:solidFill>
          <a:ln w="12700" algn="ctr">
            <a:solidFill>
              <a:schemeClr val="tx1"/>
            </a:solidFill>
            <a:round/>
            <a:headEnd/>
            <a:tailEnd/>
          </a:ln>
        </p:spPr>
        <p:txBody>
          <a:bodyPr/>
          <a:lstStyle/>
          <a:p>
            <a:pPr marL="0" lvl="1" algn="ctr" eaLnBrk="0" hangingPunct="0">
              <a:lnSpc>
                <a:spcPct val="80000"/>
              </a:lnSpc>
              <a:defRPr/>
            </a:pPr>
            <a:r>
              <a:rPr lang="en-US" sz="3200" b="0" dirty="0">
                <a:latin typeface="Calibri" pitchFamily="34" charset="0"/>
                <a:cs typeface="Calibri" pitchFamily="34" charset="0"/>
              </a:rPr>
              <a:t>From 1630 to 1640, Puritan leader </a:t>
            </a:r>
            <a:r>
              <a:rPr lang="en-US" sz="3200" b="0" u="sng"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John Winthrop </a:t>
            </a:r>
            <a:r>
              <a:rPr lang="en-US" sz="3200" b="0" dirty="0">
                <a:latin typeface="Calibri" pitchFamily="34" charset="0"/>
                <a:cs typeface="Calibri" pitchFamily="34" charset="0"/>
              </a:rPr>
              <a:t>led 16,000 Puritans to the Massachusetts Bay colony as part of the “</a:t>
            </a:r>
            <a:r>
              <a:rPr lang="en-US" sz="3200" b="0" u="sng" dirty="0">
                <a:latin typeface="Calibri" pitchFamily="34" charset="0"/>
                <a:cs typeface="Calibri" pitchFamily="34" charset="0"/>
              </a:rPr>
              <a:t>Great Migration</a:t>
            </a:r>
            <a:r>
              <a:rPr lang="en-US" sz="3200" b="0" dirty="0">
                <a:latin typeface="Calibri" pitchFamily="34" charset="0"/>
                <a:cs typeface="Calibri" pitchFamily="34" charset="0"/>
              </a:rPr>
              <a:t>”</a:t>
            </a:r>
          </a:p>
        </p:txBody>
      </p:sp>
      <p:pic>
        <p:nvPicPr>
          <p:cNvPr id="9" name="Picture 7" descr="puritans2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3763" y="1371600"/>
            <a:ext cx="72802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 name="Rectangular Callout 5"/>
          <p:cNvSpPr>
            <a:spLocks noChangeArrowheads="1"/>
          </p:cNvSpPr>
          <p:nvPr/>
        </p:nvSpPr>
        <p:spPr bwMode="auto">
          <a:xfrm>
            <a:off x="304800" y="5972175"/>
            <a:ext cx="8458200" cy="809625"/>
          </a:xfrm>
          <a:prstGeom prst="wedgeRectCallout">
            <a:avLst>
              <a:gd name="adj1" fmla="val 6343"/>
              <a:gd name="adj2" fmla="val -19676"/>
            </a:avLst>
          </a:prstGeom>
          <a:solidFill>
            <a:srgbClr val="CCFFCC"/>
          </a:solidFill>
          <a:ln w="12700" algn="ctr">
            <a:solidFill>
              <a:schemeClr val="tx1"/>
            </a:solidFill>
            <a:round/>
            <a:headEnd/>
            <a:tailEnd/>
          </a:ln>
        </p:spPr>
        <p:txBody>
          <a:bodyPr/>
          <a:lstStyle/>
          <a:p>
            <a:pPr marL="0" lvl="1" algn="ctr" eaLnBrk="0" hangingPunct="0">
              <a:lnSpc>
                <a:spcPct val="80000"/>
              </a:lnSpc>
            </a:pPr>
            <a:r>
              <a:rPr lang="en-US" sz="3200" b="0" dirty="0">
                <a:latin typeface="Calibri" pitchFamily="34" charset="0"/>
                <a:cs typeface="Calibri" pitchFamily="34" charset="0"/>
              </a:rPr>
              <a:t>John Winthrop wanted to build Boston as a </a:t>
            </a:r>
            <a:br>
              <a:rPr lang="en-US" sz="3200" b="0" dirty="0">
                <a:latin typeface="Calibri" pitchFamily="34" charset="0"/>
                <a:cs typeface="Calibri" pitchFamily="34" charset="0"/>
              </a:rPr>
            </a:br>
            <a:r>
              <a:rPr lang="en-US" sz="3200" b="0" dirty="0">
                <a:latin typeface="Calibri" pitchFamily="34" charset="0"/>
                <a:cs typeface="Calibri" pitchFamily="34" charset="0"/>
              </a:rPr>
              <a:t>“</a:t>
            </a:r>
            <a:r>
              <a:rPr lang="en-US" sz="3200" b="0" u="sng" dirty="0">
                <a:latin typeface="Calibri" pitchFamily="34" charset="0"/>
                <a:cs typeface="Calibri" pitchFamily="34" charset="0"/>
              </a:rPr>
              <a:t>city on a hill</a:t>
            </a:r>
            <a:r>
              <a:rPr lang="en-US" sz="3200" b="0" dirty="0">
                <a:latin typeface="Calibri" pitchFamily="34" charset="0"/>
                <a:cs typeface="Calibri" pitchFamily="34" charset="0"/>
              </a:rPr>
              <a:t>” to be a </a:t>
            </a:r>
            <a:r>
              <a:rPr lang="en-US" sz="3200" b="0" u="sng" dirty="0">
                <a:latin typeface="Calibri" pitchFamily="34" charset="0"/>
                <a:cs typeface="Calibri" pitchFamily="34" charset="0"/>
              </a:rPr>
              <a:t>model </a:t>
            </a:r>
            <a:r>
              <a:rPr lang="en-US" sz="3200" b="0" dirty="0">
                <a:latin typeface="Calibri" pitchFamily="34" charset="0"/>
                <a:cs typeface="Calibri" pitchFamily="34" charset="0"/>
              </a:rPr>
              <a:t>to other Christians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32772"/>
                                        </p:tgtEl>
                                      </p:cBhvr>
                                    </p:animEffect>
                                    <p:set>
                                      <p:cBhvr>
                                        <p:cTn id="10" dur="1" fill="hold">
                                          <p:stCondLst>
                                            <p:cond delay="499"/>
                                          </p:stCondLst>
                                        </p:cTn>
                                        <p:tgtEl>
                                          <p:spTgt spid="3277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2774"/>
                                        </p:tgtEl>
                                      </p:cBhvr>
                                    </p:animEffect>
                                    <p:set>
                                      <p:cBhvr>
                                        <p:cTn id="13" dur="1" fill="hold">
                                          <p:stCondLst>
                                            <p:cond delay="499"/>
                                          </p:stCondLst>
                                        </p:cTn>
                                        <p:tgtEl>
                                          <p:spTgt spid="3277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ular Callout 7"/>
          <p:cNvSpPr>
            <a:spLocks noChangeArrowheads="1"/>
          </p:cNvSpPr>
          <p:nvPr/>
        </p:nvSpPr>
        <p:spPr bwMode="auto">
          <a:xfrm>
            <a:off x="152400" y="76200"/>
            <a:ext cx="8890000" cy="879475"/>
          </a:xfrm>
          <a:prstGeom prst="wedgeRectCallout">
            <a:avLst>
              <a:gd name="adj1" fmla="val 6343"/>
              <a:gd name="adj2" fmla="val -19676"/>
            </a:avLst>
          </a:prstGeom>
          <a:solidFill>
            <a:srgbClr val="CCFFCC"/>
          </a:solidFill>
          <a:ln w="12700" algn="ctr">
            <a:solidFill>
              <a:schemeClr val="tx1"/>
            </a:solidFill>
            <a:round/>
            <a:headEnd/>
            <a:tailEnd/>
          </a:ln>
        </p:spPr>
        <p:txBody>
          <a:bodyPr>
            <a:spAutoFit/>
          </a:bodyPr>
          <a:lstStyle/>
          <a:p>
            <a:pPr algn="ctr" eaLnBrk="0" hangingPunct="0">
              <a:lnSpc>
                <a:spcPct val="80000"/>
              </a:lnSpc>
            </a:pPr>
            <a:r>
              <a:rPr lang="en-US" sz="3200" u="sng" dirty="0">
                <a:latin typeface="Calibri" pitchFamily="34" charset="0"/>
                <a:cs typeface="Calibri" pitchFamily="34" charset="0"/>
              </a:rPr>
              <a:t>Quick discussion</a:t>
            </a:r>
            <a:r>
              <a:rPr lang="en-US" sz="3200" dirty="0">
                <a:latin typeface="Calibri" pitchFamily="34" charset="0"/>
                <a:cs typeface="Calibri" pitchFamily="34" charset="0"/>
              </a:rPr>
              <a:t>: </a:t>
            </a:r>
            <a:r>
              <a:rPr lang="en-US" sz="3200" b="0" dirty="0">
                <a:latin typeface="Calibri" pitchFamily="34" charset="0"/>
                <a:cs typeface="Calibri" pitchFamily="34" charset="0"/>
              </a:rPr>
              <a:t>Based on these images, how were the New England colonies different from Virginia? </a:t>
            </a:r>
          </a:p>
        </p:txBody>
      </p:sp>
      <p:pic>
        <p:nvPicPr>
          <p:cNvPr id="5" name="Picture 5" descr="Photo of NEW ENGLAND: SCHOOLHOUSE. &#10;A one-room schoolhouse in 17th century New England. Wood engraving, 19th century."/>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26842" y="990600"/>
            <a:ext cx="4114800" cy="3327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74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424238"/>
            <a:ext cx="3429000" cy="341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descr="http://www.nationalparks.org/images/PlanYourParkTripimgs/parkgraphics/ROWI.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76" y="1066800"/>
            <a:ext cx="4883624" cy="23225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ART"/>
          <p:cNvPicPr>
            <a:picLocks noChangeAspect="1" noChangeArrowheads="1"/>
          </p:cNvPicPr>
          <p:nvPr/>
        </p:nvPicPr>
        <p:blipFill>
          <a:blip r:embed="rId5" cstate="email">
            <a:lum bright="-12000" contrast="18000"/>
            <a:extLst>
              <a:ext uri="{28A0092B-C50C-407E-A947-70E740481C1C}">
                <a14:useLocalDpi xmlns:a14="http://schemas.microsoft.com/office/drawing/2010/main"/>
              </a:ext>
            </a:extLst>
          </a:blip>
          <a:srcRect/>
          <a:stretch>
            <a:fillRect/>
          </a:stretch>
        </p:blipFill>
        <p:spPr bwMode="auto">
          <a:xfrm>
            <a:off x="69376" y="3389342"/>
            <a:ext cx="2220819" cy="3468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9" descr="Photo of PILGRIMS AT CHURCH. &#10;Public Worship at Plymouth, Massachusetts, by the Pilgrims. Wood engraving, 19th century."/>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 r="10847"/>
          <a:stretch/>
        </p:blipFill>
        <p:spPr bwMode="auto">
          <a:xfrm>
            <a:off x="5723925" y="4287672"/>
            <a:ext cx="3355249" cy="2550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2771"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pic>
        <p:nvPicPr>
          <p:cNvPr id="9" name="Picture 9" descr="Photo of PILGRIMS AT CHURCH. &#10;Public Worship at Plymouth, Massachusetts, by the Pilgrims. Wood engraving, 19th century."/>
          <p:cNvPicPr>
            <a:picLocks noChangeAspect="1" noChangeArrowheads="1"/>
          </p:cNvPicPr>
          <p:nvPr/>
        </p:nvPicPr>
        <p:blipFill>
          <a:blip r:embed="rId3" cstate="email">
            <a:extLst>
              <a:ext uri="{28A0092B-C50C-407E-A947-70E740481C1C}">
                <a14:useLocalDpi xmlns:a14="http://schemas.microsoft.com/office/drawing/2010/main"/>
              </a:ext>
            </a:extLst>
          </a:blip>
          <a:srcRect r="1962"/>
          <a:stretch>
            <a:fillRect/>
          </a:stretch>
        </p:blipFill>
        <p:spPr bwMode="auto">
          <a:xfrm>
            <a:off x="152400" y="2590800"/>
            <a:ext cx="60626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2773" name="Rectangular Callout 5"/>
          <p:cNvSpPr>
            <a:spLocks noChangeArrowheads="1"/>
          </p:cNvSpPr>
          <p:nvPr/>
        </p:nvSpPr>
        <p:spPr bwMode="auto">
          <a:xfrm>
            <a:off x="152400" y="152400"/>
            <a:ext cx="8839200" cy="457200"/>
          </a:xfrm>
          <a:prstGeom prst="wedgeRectCallout">
            <a:avLst>
              <a:gd name="adj1" fmla="val 6343"/>
              <a:gd name="adj2" fmla="val -19676"/>
            </a:avLst>
          </a:prstGeom>
          <a:solidFill>
            <a:srgbClr val="CCFFCC"/>
          </a:solidFill>
          <a:ln w="12700" algn="ctr">
            <a:solidFill>
              <a:schemeClr val="tx1"/>
            </a:solidFill>
            <a:round/>
            <a:headEnd/>
            <a:tailEnd/>
          </a:ln>
        </p:spPr>
        <p:txBody>
          <a:bodyPr/>
          <a:lstStyle/>
          <a:p>
            <a:pPr marL="0" lvl="1" algn="ctr" eaLnBrk="0" hangingPunct="0">
              <a:lnSpc>
                <a:spcPct val="80000"/>
              </a:lnSpc>
            </a:pPr>
            <a:r>
              <a:rPr lang="en-US" sz="3200" b="0">
                <a:latin typeface="Calibri" pitchFamily="34" charset="0"/>
                <a:cs typeface="Calibri" pitchFamily="34" charset="0"/>
              </a:rPr>
              <a:t>Massachusetts was a different colony from Virginia:</a:t>
            </a:r>
          </a:p>
        </p:txBody>
      </p:sp>
      <p:sp>
        <p:nvSpPr>
          <p:cNvPr id="13" name="Rectangular Callout 5"/>
          <p:cNvSpPr>
            <a:spLocks noChangeArrowheads="1"/>
          </p:cNvSpPr>
          <p:nvPr/>
        </p:nvSpPr>
        <p:spPr bwMode="auto">
          <a:xfrm>
            <a:off x="152400" y="685800"/>
            <a:ext cx="4648200" cy="838200"/>
          </a:xfrm>
          <a:prstGeom prst="wedgeRectCallout">
            <a:avLst>
              <a:gd name="adj1" fmla="val 6343"/>
              <a:gd name="adj2" fmla="val -19676"/>
            </a:avLst>
          </a:prstGeom>
          <a:solidFill>
            <a:srgbClr val="FFFFCC"/>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Puritans came to America for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religious </a:t>
            </a: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freedom</a:t>
            </a:r>
            <a:endParaRPr lang="en-US" sz="3200" b="0" u="sng" dirty="0">
              <a:latin typeface="Calibri" pitchFamily="34" charset="0"/>
              <a:cs typeface="Calibri" pitchFamily="34" charset="0"/>
            </a:endParaRPr>
          </a:p>
        </p:txBody>
      </p:sp>
      <p:sp>
        <p:nvSpPr>
          <p:cNvPr id="14" name="Rectangular Callout 5"/>
          <p:cNvSpPr>
            <a:spLocks noChangeArrowheads="1"/>
          </p:cNvSpPr>
          <p:nvPr/>
        </p:nvSpPr>
        <p:spPr bwMode="auto">
          <a:xfrm>
            <a:off x="4953000" y="685800"/>
            <a:ext cx="4038600" cy="838200"/>
          </a:xfrm>
          <a:prstGeom prst="wedgeRectCallout">
            <a:avLst>
              <a:gd name="adj1" fmla="val 6343"/>
              <a:gd name="adj2" fmla="val -19676"/>
            </a:avLst>
          </a:prstGeom>
          <a:solidFill>
            <a:srgbClr val="CDE6FF"/>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Puritan settlers usually came as </a:t>
            </a: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families</a:t>
            </a:r>
            <a:endParaRPr lang="en-US" sz="3200" b="0" u="sng" dirty="0">
              <a:latin typeface="Calibri" pitchFamily="34" charset="0"/>
              <a:cs typeface="Calibri" pitchFamily="34" charset="0"/>
            </a:endParaRPr>
          </a:p>
        </p:txBody>
      </p:sp>
      <p:sp>
        <p:nvSpPr>
          <p:cNvPr id="15" name="Rectangular Callout 5"/>
          <p:cNvSpPr>
            <a:spLocks noChangeArrowheads="1"/>
          </p:cNvSpPr>
          <p:nvPr/>
        </p:nvSpPr>
        <p:spPr bwMode="auto">
          <a:xfrm>
            <a:off x="152400" y="1600200"/>
            <a:ext cx="8839200" cy="838200"/>
          </a:xfrm>
          <a:prstGeom prst="wedgeRectCallout">
            <a:avLst>
              <a:gd name="adj1" fmla="val 6343"/>
              <a:gd name="adj2" fmla="val -19676"/>
            </a:avLst>
          </a:prstGeom>
          <a:solidFill>
            <a:srgbClr val="FFCCCC"/>
          </a:solidFill>
          <a:ln w="12700" algn="ctr">
            <a:solidFill>
              <a:schemeClr val="tx1"/>
            </a:solidFill>
            <a:round/>
            <a:headEnd/>
            <a:tailEnd/>
          </a:ln>
        </p:spPr>
        <p:txBody>
          <a:bodyPr/>
          <a:lstStyle/>
          <a:p>
            <a:pPr algn="ctr" eaLnBrk="0" hangingPunct="0">
              <a:lnSpc>
                <a:spcPct val="80000"/>
              </a:lnSpc>
            </a:pPr>
            <a:r>
              <a:rPr lang="en-US" sz="3200" b="0" dirty="0">
                <a:latin typeface="Calibri" pitchFamily="34" charset="0"/>
                <a:cs typeface="Calibri" pitchFamily="34" charset="0"/>
              </a:rPr>
              <a:t>Settlers </a:t>
            </a:r>
            <a:r>
              <a:rPr lang="en-US" sz="3200" b="0" u="sng" dirty="0">
                <a:latin typeface="Calibri" pitchFamily="34" charset="0"/>
                <a:cs typeface="Calibri" pitchFamily="34" charset="0"/>
              </a:rPr>
              <a:t>sacrificed</a:t>
            </a:r>
            <a:r>
              <a:rPr lang="en-US" sz="3200" b="0" dirty="0">
                <a:latin typeface="Calibri" pitchFamily="34" charset="0"/>
                <a:cs typeface="Calibri" pitchFamily="34" charset="0"/>
              </a:rPr>
              <a:t> for the common good, built </a:t>
            </a:r>
            <a:r>
              <a:rPr lang="en-US" sz="3200" b="0" u="sng" dirty="0">
                <a:latin typeface="Calibri" pitchFamily="34" charset="0"/>
                <a:cs typeface="Calibri" pitchFamily="34" charset="0"/>
              </a:rPr>
              <a:t>schools</a:t>
            </a:r>
            <a:r>
              <a:rPr lang="en-US" sz="3200" b="0" dirty="0">
                <a:latin typeface="Calibri" pitchFamily="34" charset="0"/>
                <a:cs typeface="Calibri" pitchFamily="34" charset="0"/>
              </a:rPr>
              <a:t>, &amp; focused on subsistence farming </a:t>
            </a:r>
          </a:p>
        </p:txBody>
      </p:sp>
      <p:pic>
        <p:nvPicPr>
          <p:cNvPr id="16" name="Picture 8" descr="MART"/>
          <p:cNvPicPr>
            <a:picLocks noChangeAspect="1" noChangeArrowheads="1"/>
          </p:cNvPicPr>
          <p:nvPr/>
        </p:nvPicPr>
        <p:blipFill>
          <a:blip r:embed="rId4" cstate="email">
            <a:lum bright="-12000" contrast="18000"/>
            <a:extLst>
              <a:ext uri="{28A0092B-C50C-407E-A947-70E740481C1C}">
                <a14:useLocalDpi xmlns:a14="http://schemas.microsoft.com/office/drawing/2010/main"/>
              </a:ext>
            </a:extLst>
          </a:blip>
          <a:srcRect/>
          <a:stretch>
            <a:fillRect/>
          </a:stretch>
        </p:blipFill>
        <p:spPr bwMode="auto">
          <a:xfrm>
            <a:off x="6335713" y="2514600"/>
            <a:ext cx="27320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7" name="Rectangular Callout 5"/>
          <p:cNvSpPr>
            <a:spLocks noChangeArrowheads="1"/>
          </p:cNvSpPr>
          <p:nvPr/>
        </p:nvSpPr>
        <p:spPr bwMode="auto">
          <a:xfrm>
            <a:off x="381000" y="5486400"/>
            <a:ext cx="5529263" cy="1219200"/>
          </a:xfrm>
          <a:prstGeom prst="wedgeRectCallout">
            <a:avLst>
              <a:gd name="adj1" fmla="val 6343"/>
              <a:gd name="adj2" fmla="val -19676"/>
            </a:avLst>
          </a:prstGeom>
          <a:solidFill>
            <a:srgbClr val="FFCC99"/>
          </a:solidFill>
          <a:ln w="12700" algn="ctr">
            <a:solidFill>
              <a:schemeClr val="tx1"/>
            </a:solidFill>
            <a:round/>
            <a:headEnd/>
            <a:tailEnd/>
          </a:ln>
        </p:spPr>
        <p:txBody>
          <a:bodyPr/>
          <a:lstStyle/>
          <a:p>
            <a:pPr algn="ctr" eaLnBrk="0" hangingPunct="0">
              <a:lnSpc>
                <a:spcPct val="80000"/>
              </a:lnSpc>
            </a:pPr>
            <a:r>
              <a:rPr lang="en-US" sz="3200" b="0" dirty="0">
                <a:latin typeface="Calibri" pitchFamily="34" charset="0"/>
                <a:cs typeface="Calibri" pitchFamily="34" charset="0"/>
              </a:rPr>
              <a:t>New England was a more </a:t>
            </a:r>
            <a:r>
              <a:rPr lang="en-US" sz="3200" b="0" u="sng" dirty="0">
                <a:latin typeface="Calibri" pitchFamily="34" charset="0"/>
                <a:cs typeface="Calibri" pitchFamily="34" charset="0"/>
              </a:rPr>
              <a:t>healthy</a:t>
            </a:r>
            <a:r>
              <a:rPr lang="en-US" sz="3200" b="0" dirty="0">
                <a:latin typeface="Calibri" pitchFamily="34" charset="0"/>
                <a:cs typeface="Calibri" pitchFamily="34" charset="0"/>
              </a:rPr>
              <a:t> place to live than Virginia so colonists lived longer</a:t>
            </a:r>
          </a:p>
        </p:txBody>
      </p:sp>
      <p:pic>
        <p:nvPicPr>
          <p:cNvPr id="18" name="Picture 9" descr="http://www.nationalparks.org/images/PlanYourParkTripimgs/parkgraphics/ROWI.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2514600"/>
            <a:ext cx="60452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1200" y="2463800"/>
            <a:ext cx="3429000"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xit" presetSubtype="0" fill="hold"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3" descr="20272"/>
          <p:cNvPicPr>
            <a:picLocks noChangeAspect="1" noChangeArrowheads="1"/>
          </p:cNvPicPr>
          <p:nvPr/>
        </p:nvPicPr>
        <p:blipFill>
          <a:blip r:embed="rId3" cstate="email">
            <a:lum bright="-18000" contrast="30000"/>
            <a:extLst>
              <a:ext uri="{28A0092B-C50C-407E-A947-70E740481C1C}">
                <a14:useLocalDpi xmlns:a14="http://schemas.microsoft.com/office/drawing/2010/main"/>
              </a:ext>
            </a:extLst>
          </a:blip>
          <a:srcRect/>
          <a:stretch>
            <a:fillRect/>
          </a:stretch>
        </p:blipFill>
        <p:spPr bwMode="auto">
          <a:xfrm>
            <a:off x="-46038" y="1025525"/>
            <a:ext cx="522763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891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t="182"/>
          <a:stretch>
            <a:fillRect/>
          </a:stretch>
        </p:blipFill>
        <p:spPr bwMode="auto">
          <a:xfrm>
            <a:off x="5240338" y="1371600"/>
            <a:ext cx="38274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7892" name="AutoShape 7"/>
          <p:cNvSpPr>
            <a:spLocks noChangeArrowheads="1"/>
          </p:cNvSpPr>
          <p:nvPr/>
        </p:nvSpPr>
        <p:spPr bwMode="auto">
          <a:xfrm>
            <a:off x="304800" y="114300"/>
            <a:ext cx="8382000" cy="876300"/>
          </a:xfrm>
          <a:prstGeom prst="wedgeRectCallout">
            <a:avLst>
              <a:gd name="adj1" fmla="val 30551"/>
              <a:gd name="adj2" fmla="val -1810"/>
            </a:avLst>
          </a:prstGeom>
          <a:solidFill>
            <a:srgbClr val="FFCCCC"/>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Government in in the New England colonies centered on the </a:t>
            </a:r>
            <a:r>
              <a:rPr lang="en-US" sz="3200" b="0" u="sng" dirty="0">
                <a:latin typeface="Calibri" pitchFamily="34" charset="0"/>
                <a:cs typeface="Calibri" pitchFamily="34" charset="0"/>
              </a:rPr>
              <a:t>church</a:t>
            </a:r>
            <a:r>
              <a:rPr lang="en-US" sz="3200" b="0" dirty="0">
                <a:latin typeface="Calibri" pitchFamily="34" charset="0"/>
                <a:cs typeface="Calibri" pitchFamily="34" charset="0"/>
              </a:rPr>
              <a:t> through </a:t>
            </a: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town meetings</a:t>
            </a:r>
            <a:endParaRPr kumimoji="1" lang="en-US" sz="3200" b="0" u="sng" dirty="0">
              <a:solidFill>
                <a:srgbClr val="0000CC"/>
              </a:solidFill>
              <a:effectLst>
                <a:glow rad="101600">
                  <a:schemeClr val="accent1">
                    <a:satMod val="175000"/>
                    <a:alpha val="40000"/>
                  </a:schemeClr>
                </a:glow>
              </a:effectLst>
              <a:latin typeface="Calibri" pitchFamily="34" charset="0"/>
              <a:cs typeface="Calibri" pitchFamily="34" charset="0"/>
            </a:endParaRPr>
          </a:p>
        </p:txBody>
      </p:sp>
      <p:sp>
        <p:nvSpPr>
          <p:cNvPr id="8" name="AutoShape 7"/>
          <p:cNvSpPr>
            <a:spLocks noChangeArrowheads="1"/>
          </p:cNvSpPr>
          <p:nvPr/>
        </p:nvSpPr>
        <p:spPr bwMode="auto">
          <a:xfrm>
            <a:off x="5518150" y="1676400"/>
            <a:ext cx="3276600" cy="1981200"/>
          </a:xfrm>
          <a:prstGeom prst="wedgeRectCallout">
            <a:avLst>
              <a:gd name="adj1" fmla="val 30551"/>
              <a:gd name="adj2" fmla="val -1810"/>
            </a:avLst>
          </a:prstGeom>
          <a:solidFill>
            <a:srgbClr val="CDE6FF"/>
          </a:solidFill>
          <a:ln w="12700">
            <a:solidFill>
              <a:schemeClr val="tx1"/>
            </a:solidFill>
            <a:miter lim="800000"/>
            <a:headEnd/>
            <a:tailEnd/>
          </a:ln>
        </p:spPr>
        <p:txBody>
          <a:bodyPr/>
          <a:lstStyle/>
          <a:p>
            <a:pPr algn="ctr" eaLnBrk="0" hangingPunct="0">
              <a:lnSpc>
                <a:spcPct val="80000"/>
              </a:lnSpc>
            </a:pPr>
            <a:r>
              <a:rPr lang="en-US" sz="3200" b="0">
                <a:latin typeface="Calibri" pitchFamily="34" charset="0"/>
                <a:cs typeface="Calibri" pitchFamily="34" charset="0"/>
              </a:rPr>
              <a:t>Each New England town was independently governed by local church members </a:t>
            </a:r>
            <a:endParaRPr kumimoji="1" lang="en-US" sz="3200" b="0">
              <a:latin typeface="Calibri" pitchFamily="34" charset="0"/>
              <a:cs typeface="Calibri" pitchFamily="34" charset="0"/>
            </a:endParaRPr>
          </a:p>
        </p:txBody>
      </p:sp>
      <p:sp>
        <p:nvSpPr>
          <p:cNvPr id="9" name="AutoShape 7"/>
          <p:cNvSpPr>
            <a:spLocks noChangeArrowheads="1"/>
          </p:cNvSpPr>
          <p:nvPr/>
        </p:nvSpPr>
        <p:spPr bwMode="auto">
          <a:xfrm>
            <a:off x="5518150" y="4114800"/>
            <a:ext cx="3276600" cy="1981200"/>
          </a:xfrm>
          <a:prstGeom prst="wedgeRectCallout">
            <a:avLst>
              <a:gd name="adj1" fmla="val 30551"/>
              <a:gd name="adj2" fmla="val -1810"/>
            </a:avLst>
          </a:prstGeom>
          <a:solidFill>
            <a:srgbClr val="FF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All adult male </a:t>
            </a:r>
            <a:r>
              <a:rPr lang="en-US" sz="3200" b="0" u="sng" dirty="0">
                <a:latin typeface="Calibri" pitchFamily="34" charset="0"/>
                <a:cs typeface="Calibri" pitchFamily="34" charset="0"/>
              </a:rPr>
              <a:t>church members </a:t>
            </a:r>
            <a:r>
              <a:rPr lang="en-US" sz="3200" b="0" dirty="0">
                <a:latin typeface="Calibri" pitchFamily="34" charset="0"/>
                <a:cs typeface="Calibri" pitchFamily="34" charset="0"/>
              </a:rPr>
              <a:t>were allowed       to </a:t>
            </a:r>
            <a:r>
              <a:rPr lang="en-US" sz="3200" b="0" u="sng" dirty="0">
                <a:latin typeface="Calibri" pitchFamily="34" charset="0"/>
                <a:cs typeface="Calibri" pitchFamily="34" charset="0"/>
              </a:rPr>
              <a:t>vote</a:t>
            </a:r>
            <a:r>
              <a:rPr lang="en-US" sz="3200" b="0" dirty="0">
                <a:latin typeface="Calibri" pitchFamily="34" charset="0"/>
                <a:cs typeface="Calibri" pitchFamily="34" charset="0"/>
              </a:rPr>
              <a:t> for local laws &amp; taxes</a:t>
            </a:r>
          </a:p>
        </p:txBody>
      </p:sp>
      <p:pic>
        <p:nvPicPr>
          <p:cNvPr id="33799" name="Picture 3" descr="20272"/>
          <p:cNvPicPr>
            <a:picLocks noChangeAspect="1" noChangeArrowheads="1"/>
          </p:cNvPicPr>
          <p:nvPr/>
        </p:nvPicPr>
        <p:blipFill>
          <a:blip r:embed="rId5" cstate="email">
            <a:lum bright="-18000" contrast="30000"/>
            <a:extLst>
              <a:ext uri="{28A0092B-C50C-407E-A947-70E740481C1C}">
                <a14:useLocalDpi xmlns:a14="http://schemas.microsoft.com/office/drawing/2010/main"/>
              </a:ext>
            </a:extLst>
          </a:blip>
          <a:srcRect/>
          <a:stretch>
            <a:fillRect/>
          </a:stretch>
        </p:blipFill>
        <p:spPr bwMode="auto">
          <a:xfrm>
            <a:off x="3733800" y="1828800"/>
            <a:ext cx="1371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xit" presetSubtype="0" fill="hold" nodeType="withEffect">
                                  <p:stCondLst>
                                    <p:cond delay="0"/>
                                  </p:stCondLst>
                                  <p:childTnLst>
                                    <p:animEffect transition="out" filter="fade">
                                      <p:cBhvr>
                                        <p:cTn id="12" dur="500"/>
                                        <p:tgtEl>
                                          <p:spTgt spid="38917"/>
                                        </p:tgtEl>
                                      </p:cBhvr>
                                    </p:animEffect>
                                    <p:set>
                                      <p:cBhvr>
                                        <p:cTn id="13" dur="1" fill="hold">
                                          <p:stCondLst>
                                            <p:cond delay="499"/>
                                          </p:stCondLst>
                                        </p:cTn>
                                        <p:tgtEl>
                                          <p:spTgt spid="389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4819"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pic>
        <p:nvPicPr>
          <p:cNvPr id="3482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357188"/>
            <a:ext cx="5584825" cy="63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4821" name="AutoShape 7"/>
          <p:cNvSpPr>
            <a:spLocks noChangeArrowheads="1"/>
          </p:cNvSpPr>
          <p:nvPr/>
        </p:nvSpPr>
        <p:spPr bwMode="auto">
          <a:xfrm>
            <a:off x="152400" y="533400"/>
            <a:ext cx="5943600" cy="1676400"/>
          </a:xfrm>
          <a:prstGeom prst="wedgeRectCallout">
            <a:avLst>
              <a:gd name="adj1" fmla="val 13690"/>
              <a:gd name="adj2" fmla="val -5389"/>
            </a:avLst>
          </a:prstGeom>
          <a:solidFill>
            <a:srgbClr val="FFCCCC"/>
          </a:solidFill>
          <a:ln w="12700">
            <a:solidFill>
              <a:schemeClr val="tx1"/>
            </a:solidFill>
            <a:miter lim="800000"/>
            <a:headEnd/>
            <a:tailEnd/>
          </a:ln>
        </p:spPr>
        <p:txBody>
          <a:bodyPr/>
          <a:lstStyle/>
          <a:p>
            <a:pPr algn="ctr" eaLnBrk="0" hangingPunct="0">
              <a:lnSpc>
                <a:spcPct val="80000"/>
              </a:lnSpc>
            </a:pPr>
            <a:r>
              <a:rPr lang="en-US" sz="3200" b="0">
                <a:latin typeface="Calibri" pitchFamily="34" charset="0"/>
                <a:cs typeface="Calibri" pitchFamily="34" charset="0"/>
              </a:rPr>
              <a:t>As the Massachusetts colony grew, </a:t>
            </a:r>
            <a:br>
              <a:rPr lang="en-US" sz="3200" b="0">
                <a:latin typeface="Calibri" pitchFamily="34" charset="0"/>
                <a:cs typeface="Calibri" pitchFamily="34" charset="0"/>
              </a:rPr>
            </a:br>
            <a:r>
              <a:rPr lang="en-US" sz="3200" b="0">
                <a:latin typeface="Calibri" pitchFamily="34" charset="0"/>
                <a:cs typeface="Calibri" pitchFamily="34" charset="0"/>
              </a:rPr>
              <a:t>it spawned four new colonies: </a:t>
            </a:r>
            <a:br>
              <a:rPr lang="en-US" sz="3200" b="0">
                <a:latin typeface="Calibri" pitchFamily="34" charset="0"/>
                <a:cs typeface="Calibri" pitchFamily="34" charset="0"/>
              </a:rPr>
            </a:br>
            <a:r>
              <a:rPr lang="en-US" sz="3200" b="0">
                <a:latin typeface="Calibri" pitchFamily="34" charset="0"/>
                <a:cs typeface="Calibri" pitchFamily="34" charset="0"/>
              </a:rPr>
              <a:t>New Hampshire, Rhode Island, </a:t>
            </a:r>
            <a:br>
              <a:rPr lang="en-US" sz="3200" b="0">
                <a:latin typeface="Calibri" pitchFamily="34" charset="0"/>
                <a:cs typeface="Calibri" pitchFamily="34" charset="0"/>
              </a:rPr>
            </a:br>
            <a:r>
              <a:rPr lang="en-US" sz="3200" b="0">
                <a:latin typeface="Calibri" pitchFamily="34" charset="0"/>
                <a:cs typeface="Calibri" pitchFamily="34" charset="0"/>
              </a:rPr>
              <a:t>New Haven, &amp; Connecticut </a:t>
            </a:r>
          </a:p>
        </p:txBody>
      </p:sp>
      <p:sp>
        <p:nvSpPr>
          <p:cNvPr id="10" name="AutoShape 7"/>
          <p:cNvSpPr>
            <a:spLocks noChangeArrowheads="1"/>
          </p:cNvSpPr>
          <p:nvPr/>
        </p:nvSpPr>
        <p:spPr bwMode="auto">
          <a:xfrm>
            <a:off x="152400" y="2438400"/>
            <a:ext cx="3276600" cy="3657600"/>
          </a:xfrm>
          <a:prstGeom prst="wedgeRectCallout">
            <a:avLst>
              <a:gd name="adj1" fmla="val 73690"/>
              <a:gd name="adj2" fmla="val 14648"/>
            </a:avLst>
          </a:prstGeom>
          <a:solidFill>
            <a:srgbClr val="CCCCFF"/>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Connecticut </a:t>
            </a:r>
            <a:br>
              <a:rPr lang="en-US" sz="3200" b="0" dirty="0">
                <a:latin typeface="Calibri" pitchFamily="34" charset="0"/>
                <a:cs typeface="Calibri" pitchFamily="34" charset="0"/>
              </a:rPr>
            </a:br>
            <a:r>
              <a:rPr lang="en-US" sz="3200" b="0" dirty="0">
                <a:latin typeface="Calibri" pitchFamily="34" charset="0"/>
                <a:cs typeface="Calibri" pitchFamily="34" charset="0"/>
              </a:rPr>
              <a:t>was important </a:t>
            </a:r>
            <a:br>
              <a:rPr lang="en-US" sz="3200" b="0" dirty="0">
                <a:latin typeface="Calibri" pitchFamily="34" charset="0"/>
                <a:cs typeface="Calibri" pitchFamily="34" charset="0"/>
              </a:rPr>
            </a:br>
            <a:r>
              <a:rPr lang="en-US" sz="3200" b="0" dirty="0">
                <a:latin typeface="Calibri" pitchFamily="34" charset="0"/>
                <a:cs typeface="Calibri" pitchFamily="34" charset="0"/>
              </a:rPr>
              <a:t>for creating the first written </a:t>
            </a:r>
            <a:r>
              <a:rPr lang="en-US" sz="3200" b="0" u="sng" dirty="0">
                <a:latin typeface="Calibri" pitchFamily="34" charset="0"/>
                <a:cs typeface="Calibri" pitchFamily="34" charset="0"/>
              </a:rPr>
              <a:t>constitution</a:t>
            </a:r>
            <a:r>
              <a:rPr lang="en-US" sz="3200" b="0" dirty="0">
                <a:latin typeface="Calibri" pitchFamily="34" charset="0"/>
                <a:cs typeface="Calibri" pitchFamily="34" charset="0"/>
              </a:rPr>
              <a:t> in </a:t>
            </a:r>
            <a:br>
              <a:rPr lang="en-US" sz="3200" b="0" dirty="0">
                <a:latin typeface="Calibri" pitchFamily="34" charset="0"/>
                <a:cs typeface="Calibri" pitchFamily="34" charset="0"/>
              </a:rPr>
            </a:br>
            <a:r>
              <a:rPr lang="en-US" sz="3200" b="0" dirty="0">
                <a:latin typeface="Calibri" pitchFamily="34" charset="0"/>
                <a:cs typeface="Calibri" pitchFamily="34" charset="0"/>
              </a:rPr>
              <a:t>U.S. history called </a:t>
            </a:r>
            <a:r>
              <a:rPr lang="en-US" sz="3200" b="0" i="1" dirty="0">
                <a:solidFill>
                  <a:srgbClr val="0000CC"/>
                </a:solidFill>
                <a:effectLst>
                  <a:glow rad="101600">
                    <a:schemeClr val="accent1">
                      <a:satMod val="175000"/>
                      <a:alpha val="40000"/>
                    </a:schemeClr>
                  </a:glow>
                </a:effectLst>
                <a:latin typeface="Calibri" pitchFamily="34" charset="0"/>
                <a:cs typeface="Calibri" pitchFamily="34" charset="0"/>
              </a:rPr>
              <a:t>The Fundamental </a:t>
            </a:r>
            <a:br>
              <a:rPr lang="en-US" sz="3200" b="0" i="1" dirty="0">
                <a:solidFill>
                  <a:srgbClr val="0000CC"/>
                </a:solidFill>
                <a:effectLst>
                  <a:glow rad="101600">
                    <a:schemeClr val="accent1">
                      <a:satMod val="175000"/>
                      <a:alpha val="40000"/>
                    </a:schemeClr>
                  </a:glow>
                </a:effectLst>
                <a:latin typeface="Calibri" pitchFamily="34" charset="0"/>
                <a:cs typeface="Calibri" pitchFamily="34" charset="0"/>
              </a:rPr>
            </a:br>
            <a:r>
              <a:rPr lang="en-US" sz="3200" b="0" i="1" dirty="0">
                <a:solidFill>
                  <a:srgbClr val="0000CC"/>
                </a:solidFill>
                <a:effectLst>
                  <a:glow rad="101600">
                    <a:schemeClr val="accent1">
                      <a:satMod val="175000"/>
                      <a:alpha val="40000"/>
                    </a:schemeClr>
                  </a:glow>
                </a:effectLst>
                <a:latin typeface="Calibri" pitchFamily="34" charset="0"/>
                <a:cs typeface="Calibri" pitchFamily="34" charset="0"/>
              </a:rPr>
              <a:t>Orders of Connecticut</a:t>
            </a:r>
            <a:endParaRPr lang="en-US" sz="3200" dirty="0">
              <a:solidFill>
                <a:srgbClr val="0000CC"/>
              </a:solidFill>
              <a:effectLst>
                <a:glow rad="101600">
                  <a:schemeClr val="accent1">
                    <a:satMod val="175000"/>
                    <a:alpha val="40000"/>
                  </a:schemeClr>
                </a:glow>
              </a:effectLst>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AutoShape 7"/>
          <p:cNvSpPr>
            <a:spLocks noChangeArrowheads="1"/>
          </p:cNvSpPr>
          <p:nvPr/>
        </p:nvSpPr>
        <p:spPr bwMode="auto">
          <a:xfrm>
            <a:off x="1143000" y="76200"/>
            <a:ext cx="6781800" cy="876300"/>
          </a:xfrm>
          <a:prstGeom prst="wedgeRectCallout">
            <a:avLst>
              <a:gd name="adj1" fmla="val 30551"/>
              <a:gd name="adj2" fmla="val -1810"/>
            </a:avLst>
          </a:prstGeom>
          <a:solidFill>
            <a:srgbClr val="CC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New England Puritans did not like ideas that </a:t>
            </a:r>
            <a:r>
              <a:rPr lang="en-US" sz="3200" b="0" u="sng" dirty="0">
                <a:latin typeface="Calibri" pitchFamily="34" charset="0"/>
                <a:cs typeface="Calibri" pitchFamily="34" charset="0"/>
              </a:rPr>
              <a:t>differed</a:t>
            </a:r>
            <a:r>
              <a:rPr lang="en-US" sz="3200" b="0" dirty="0">
                <a:latin typeface="Calibri" pitchFamily="34" charset="0"/>
                <a:cs typeface="Calibri" pitchFamily="34" charset="0"/>
              </a:rPr>
              <a:t> from their own beliefs </a:t>
            </a:r>
            <a:endParaRPr kumimoji="1" lang="en-US" sz="3200" b="0" dirty="0">
              <a:latin typeface="Calibri" pitchFamily="34" charset="0"/>
              <a:cs typeface="Calibri" pitchFamily="34" charset="0"/>
            </a:endParaRPr>
          </a:p>
        </p:txBody>
      </p:sp>
      <p:sp>
        <p:nvSpPr>
          <p:cNvPr id="39939" name="AutoShape 7"/>
          <p:cNvSpPr>
            <a:spLocks noChangeArrowheads="1"/>
          </p:cNvSpPr>
          <p:nvPr/>
        </p:nvSpPr>
        <p:spPr bwMode="auto">
          <a:xfrm>
            <a:off x="76200" y="5105400"/>
            <a:ext cx="5867400" cy="1600200"/>
          </a:xfrm>
          <a:prstGeom prst="wedgeRectCallout">
            <a:avLst>
              <a:gd name="adj1" fmla="val 30551"/>
              <a:gd name="adj2" fmla="val -1810"/>
            </a:avLst>
          </a:prstGeom>
          <a:solidFill>
            <a:srgbClr val="FFCC99"/>
          </a:solidFill>
          <a:ln w="12700">
            <a:solidFill>
              <a:schemeClr val="tx1"/>
            </a:solidFill>
            <a:miter lim="800000"/>
            <a:headEnd/>
            <a:tailEnd/>
          </a:ln>
        </p:spPr>
        <p:txBody>
          <a:bodyPr/>
          <a:lstStyle/>
          <a:p>
            <a:pPr algn="ctr" eaLnBrk="0" hangingPunct="0">
              <a:lnSpc>
                <a:spcPct val="80000"/>
              </a:lnSpc>
              <a:defRPr/>
            </a:pP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Roger</a:t>
            </a:r>
            <a:r>
              <a:rPr lang="en-US" sz="2800" b="0" u="sng" dirty="0">
                <a:solidFill>
                  <a:srgbClr val="0000CC"/>
                </a:solidFill>
                <a:effectLst>
                  <a:glow rad="101600">
                    <a:schemeClr val="accent1">
                      <a:satMod val="175000"/>
                      <a:alpha val="40000"/>
                    </a:schemeClr>
                  </a:glow>
                </a:effectLst>
                <a:latin typeface="Calibri" pitchFamily="34" charset="0"/>
                <a:cs typeface="Calibri" pitchFamily="34" charset="0"/>
              </a:rPr>
              <a:t> </a:t>
            </a: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Williams </a:t>
            </a:r>
            <a:r>
              <a:rPr lang="en-US" sz="3200" b="0" dirty="0">
                <a:latin typeface="Calibri" pitchFamily="34" charset="0"/>
                <a:cs typeface="Calibri" pitchFamily="34" charset="0"/>
              </a:rPr>
              <a:t>was banished from Massachusetts for demanding that Indians be paid for their land; </a:t>
            </a:r>
            <a:br>
              <a:rPr lang="en-US" sz="3200" b="0" dirty="0">
                <a:latin typeface="Calibri" pitchFamily="34" charset="0"/>
                <a:cs typeface="Calibri" pitchFamily="34" charset="0"/>
              </a:rPr>
            </a:br>
            <a:r>
              <a:rPr lang="en-US" sz="3200" b="0" dirty="0">
                <a:latin typeface="Calibri" pitchFamily="34" charset="0"/>
                <a:cs typeface="Calibri" pitchFamily="34" charset="0"/>
              </a:rPr>
              <a:t>He formed </a:t>
            </a:r>
            <a:r>
              <a:rPr lang="en-US" sz="3200" b="0" u="sng" dirty="0">
                <a:latin typeface="Calibri" pitchFamily="34" charset="0"/>
                <a:cs typeface="Calibri" pitchFamily="34" charset="0"/>
              </a:rPr>
              <a:t>Rhode Island </a:t>
            </a:r>
            <a:r>
              <a:rPr lang="en-US" sz="3200" b="0" dirty="0">
                <a:latin typeface="Calibri" pitchFamily="34" charset="0"/>
                <a:cs typeface="Calibri" pitchFamily="34" charset="0"/>
              </a:rPr>
              <a:t>in 1636</a:t>
            </a:r>
          </a:p>
        </p:txBody>
      </p:sp>
      <p:sp>
        <p:nvSpPr>
          <p:cNvPr id="6" name="AutoShape 7"/>
          <p:cNvSpPr>
            <a:spLocks noChangeArrowheads="1"/>
          </p:cNvSpPr>
          <p:nvPr/>
        </p:nvSpPr>
        <p:spPr bwMode="auto">
          <a:xfrm>
            <a:off x="6019800" y="5122863"/>
            <a:ext cx="3048000" cy="1582737"/>
          </a:xfrm>
          <a:prstGeom prst="wedgeRectCallout">
            <a:avLst>
              <a:gd name="adj1" fmla="val 30551"/>
              <a:gd name="adj2" fmla="val -1810"/>
            </a:avLst>
          </a:prstGeom>
          <a:solidFill>
            <a:srgbClr val="CCCCFF"/>
          </a:solidFill>
          <a:ln w="12700">
            <a:solidFill>
              <a:schemeClr val="tx1"/>
            </a:solidFill>
            <a:miter lim="800000"/>
            <a:headEnd/>
            <a:tailEnd/>
          </a:ln>
        </p:spPr>
        <p:txBody>
          <a:bodyPr/>
          <a:lstStyle/>
          <a:p>
            <a:pPr algn="ctr" eaLnBrk="0" hangingPunct="0">
              <a:lnSpc>
                <a:spcPct val="80000"/>
              </a:lnSpc>
              <a:defRPr/>
            </a:pP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Anne Hutchinson </a:t>
            </a:r>
            <a:r>
              <a:rPr lang="en-US" sz="3200" b="0" dirty="0">
                <a:latin typeface="Calibri" pitchFamily="34" charset="0"/>
                <a:cs typeface="Calibri" pitchFamily="34" charset="0"/>
              </a:rPr>
              <a:t>was </a:t>
            </a:r>
            <a:r>
              <a:rPr lang="en-US" sz="3200" b="0" u="sng" dirty="0">
                <a:latin typeface="Calibri" pitchFamily="34" charset="0"/>
                <a:cs typeface="Calibri" pitchFamily="34" charset="0"/>
              </a:rPr>
              <a:t>banished</a:t>
            </a:r>
            <a:r>
              <a:rPr lang="en-US" sz="3200" b="0" dirty="0">
                <a:latin typeface="Calibri" pitchFamily="34" charset="0"/>
                <a:cs typeface="Calibri" pitchFamily="34" charset="0"/>
              </a:rPr>
              <a:t> for challenging Puritan authority </a:t>
            </a:r>
          </a:p>
        </p:txBody>
      </p:sp>
      <p:pic>
        <p:nvPicPr>
          <p:cNvPr id="8" name="Picture 7" descr="DIVI7233033"/>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5029200" y="1066800"/>
            <a:ext cx="4114800"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8918" name="Picture 7" descr="http://www.newgenevacenter.org/06_Historical-Documents/Photocopies+Illustrations/1644_Roger-Williams-received-by-India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19200"/>
            <a:ext cx="53752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2" name="Picture 2" descr="http://upload.wikimedia.org/wikipedia/commons/b/b8/Anne_Hutchinson_on_Tri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1219200"/>
            <a:ext cx="32766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7762"/>
                                        </p:tgtEl>
                                        <p:attrNameLst>
                                          <p:attrName>style.visibility</p:attrName>
                                        </p:attrNameLst>
                                      </p:cBhvr>
                                      <p:to>
                                        <p:strVal val="visible"/>
                                      </p:to>
                                    </p:set>
                                    <p:animEffect transition="in" filter="fade">
                                      <p:cBhvr>
                                        <p:cTn id="10" dur="500"/>
                                        <p:tgtEl>
                                          <p:spTgt spid="117762"/>
                                        </p:tgtEl>
                                      </p:cBhvr>
                                    </p:animEffec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5843"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5844" name="AutoShape 7"/>
          <p:cNvSpPr>
            <a:spLocks noChangeArrowheads="1"/>
          </p:cNvSpPr>
          <p:nvPr/>
        </p:nvSpPr>
        <p:spPr bwMode="auto">
          <a:xfrm>
            <a:off x="762000" y="76200"/>
            <a:ext cx="7620000" cy="838200"/>
          </a:xfrm>
          <a:prstGeom prst="wedgeRectCallout">
            <a:avLst>
              <a:gd name="adj1" fmla="val 13690"/>
              <a:gd name="adj2" fmla="val -5389"/>
            </a:avLst>
          </a:prstGeom>
          <a:solidFill>
            <a:srgbClr val="FFCC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As the New England colonies expanded into new lands, conflicts with </a:t>
            </a:r>
            <a:r>
              <a:rPr lang="en-US" sz="3200" b="0" u="sng" dirty="0">
                <a:latin typeface="Calibri" pitchFamily="34" charset="0"/>
                <a:cs typeface="Calibri" pitchFamily="34" charset="0"/>
              </a:rPr>
              <a:t>Indians </a:t>
            </a:r>
            <a:r>
              <a:rPr lang="en-US" sz="3200" b="0" dirty="0">
                <a:latin typeface="Calibri" pitchFamily="34" charset="0"/>
                <a:cs typeface="Calibri" pitchFamily="34" charset="0"/>
              </a:rPr>
              <a:t>arose</a:t>
            </a:r>
          </a:p>
        </p:txBody>
      </p:sp>
      <p:sp>
        <p:nvSpPr>
          <p:cNvPr id="35845" name="AutoShape 7"/>
          <p:cNvSpPr>
            <a:spLocks noChangeArrowheads="1"/>
          </p:cNvSpPr>
          <p:nvPr/>
        </p:nvSpPr>
        <p:spPr bwMode="auto">
          <a:xfrm>
            <a:off x="76200" y="6019800"/>
            <a:ext cx="8915400" cy="758825"/>
          </a:xfrm>
          <a:prstGeom prst="wedgeRectCallout">
            <a:avLst>
              <a:gd name="adj1" fmla="val 28838"/>
              <a:gd name="adj2" fmla="val 13755"/>
            </a:avLst>
          </a:prstGeom>
          <a:solidFill>
            <a:srgbClr val="CCCCFF"/>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The </a:t>
            </a:r>
            <a:r>
              <a:rPr lang="en-US" sz="3200" b="0" u="sng" dirty="0">
                <a:latin typeface="Calibri" pitchFamily="34" charset="0"/>
                <a:cs typeface="Calibri" pitchFamily="34" charset="0"/>
              </a:rPr>
              <a:t>Pequot War </a:t>
            </a:r>
            <a:r>
              <a:rPr lang="en-US" sz="3200" b="0" dirty="0">
                <a:latin typeface="Calibri" pitchFamily="34" charset="0"/>
                <a:cs typeface="Calibri" pitchFamily="34" charset="0"/>
              </a:rPr>
              <a:t>in 1637 was the 1</a:t>
            </a:r>
            <a:r>
              <a:rPr lang="en-US" sz="3200" b="0" baseline="30000" dirty="0">
                <a:latin typeface="Calibri" pitchFamily="34" charset="0"/>
                <a:cs typeface="Calibri" pitchFamily="34" charset="0"/>
              </a:rPr>
              <a:t>st</a:t>
            </a:r>
            <a:r>
              <a:rPr lang="en-US" sz="3200" b="0" dirty="0">
                <a:latin typeface="Calibri" pitchFamily="34" charset="0"/>
                <a:cs typeface="Calibri" pitchFamily="34" charset="0"/>
              </a:rPr>
              <a:t> major British-led attack on Indians &amp; led to the death of 600 Indians</a:t>
            </a:r>
          </a:p>
        </p:txBody>
      </p:sp>
      <p:pic>
        <p:nvPicPr>
          <p:cNvPr id="35846" name="Picture 2" descr="http://4.bp.blogspot.com/_zLYDH1KfaG8/TBXIkDX8FmI/AAAAAAAAAjk/Z_LL89g_wlk/s640/pequot+wa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2675" y="990600"/>
            <a:ext cx="7239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p>
        </p:txBody>
      </p:sp>
      <p:sp>
        <p:nvSpPr>
          <p:cNvPr id="36867" name="Content Placeholder 2"/>
          <p:cNvSpPr>
            <a:spLocks noGrp="1"/>
          </p:cNvSpPr>
          <p:nvPr>
            <p:ph idx="1"/>
          </p:nvPr>
        </p:nvSpPr>
        <p:spPr/>
        <p:txBody>
          <a:bodyPr/>
          <a:lstStyle/>
          <a:p>
            <a:endParaRPr lang="en-US"/>
          </a:p>
        </p:txBody>
      </p:sp>
      <p:pic>
        <p:nvPicPr>
          <p:cNvPr id="36868" name="Picture 4" descr="hist_mass_p15-1"/>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25"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3013" name="AutoShape 7"/>
          <p:cNvSpPr>
            <a:spLocks noChangeArrowheads="1"/>
          </p:cNvSpPr>
          <p:nvPr/>
        </p:nvSpPr>
        <p:spPr bwMode="auto">
          <a:xfrm>
            <a:off x="762000" y="152400"/>
            <a:ext cx="7620000" cy="1219200"/>
          </a:xfrm>
          <a:prstGeom prst="wedgeRectCallout">
            <a:avLst>
              <a:gd name="adj1" fmla="val 13690"/>
              <a:gd name="adj2" fmla="val -5389"/>
            </a:avLst>
          </a:prstGeom>
          <a:solidFill>
            <a:srgbClr val="FFCC99"/>
          </a:solidFill>
          <a:ln w="12700">
            <a:solidFill>
              <a:schemeClr val="tx1"/>
            </a:solidFill>
            <a:miter lim="800000"/>
            <a:headEnd/>
            <a:tailEnd/>
          </a:ln>
        </p:spPr>
        <p:txBody>
          <a:bodyPr/>
          <a:lstStyle/>
          <a:p>
            <a:pPr algn="ctr" eaLnBrk="0" hangingPunct="0">
              <a:lnSpc>
                <a:spcPct val="80000"/>
              </a:lnSpc>
              <a:defRPr/>
            </a:pP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King Philip’s War </a:t>
            </a:r>
            <a:r>
              <a:rPr lang="en-US" sz="3200" b="0" dirty="0">
                <a:latin typeface="Calibri" pitchFamily="34" charset="0"/>
                <a:cs typeface="Calibri" pitchFamily="34" charset="0"/>
              </a:rPr>
              <a:t>broke out in 1675 when </a:t>
            </a:r>
            <a:br>
              <a:rPr lang="en-US" sz="3200" b="0" dirty="0">
                <a:latin typeface="Calibri" pitchFamily="34" charset="0"/>
                <a:cs typeface="Calibri" pitchFamily="34" charset="0"/>
              </a:rPr>
            </a:br>
            <a:r>
              <a:rPr lang="en-US" sz="3200" b="0" dirty="0">
                <a:latin typeface="Calibri" pitchFamily="34" charset="0"/>
                <a:cs typeface="Calibri" pitchFamily="34" charset="0"/>
              </a:rPr>
              <a:t>the Wampanoag Indians raided towns, </a:t>
            </a:r>
            <a:br>
              <a:rPr lang="en-US" sz="3200" b="0" dirty="0">
                <a:latin typeface="Calibri" pitchFamily="34" charset="0"/>
                <a:cs typeface="Calibri" pitchFamily="34" charset="0"/>
              </a:rPr>
            </a:br>
            <a:r>
              <a:rPr lang="en-US" sz="3200" b="0" dirty="0">
                <a:latin typeface="Calibri" pitchFamily="34" charset="0"/>
                <a:cs typeface="Calibri" pitchFamily="34" charset="0"/>
              </a:rPr>
              <a:t>killing </a:t>
            </a:r>
            <a:r>
              <a:rPr lang="en-US" sz="3200" b="0" u="sng" dirty="0">
                <a:latin typeface="Calibri" pitchFamily="34" charset="0"/>
                <a:cs typeface="Calibri" pitchFamily="34" charset="0"/>
              </a:rPr>
              <a:t>10% </a:t>
            </a:r>
            <a:r>
              <a:rPr lang="en-US" sz="3200" b="0" dirty="0">
                <a:latin typeface="Calibri" pitchFamily="34" charset="0"/>
                <a:cs typeface="Calibri" pitchFamily="34" charset="0"/>
              </a:rPr>
              <a:t>of the colonial New England men </a:t>
            </a:r>
          </a:p>
        </p:txBody>
      </p:sp>
      <p:pic>
        <p:nvPicPr>
          <p:cNvPr id="7" name="Picture 4" descr="Photo of NATIVE AMERICAN ATTACK, 1675. &#10;Native Americans attacking a Massachusetts village (Brookfield or Deerfield) during King Philip's War, 1675. Color engraving, 19th centu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588" y="1676400"/>
            <a:ext cx="3986212" cy="5029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99FF99"/>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76200"/>
            <a:ext cx="9144000" cy="1143000"/>
          </a:xfrm>
        </p:spPr>
        <p:txBody>
          <a:bodyPr/>
          <a:lstStyle/>
          <a:p>
            <a:pPr>
              <a:lnSpc>
                <a:spcPct val="90000"/>
              </a:lnSpc>
            </a:pPr>
            <a:r>
              <a:rPr lang="en-US" sz="3600" dirty="0">
                <a:solidFill>
                  <a:schemeClr val="tx1"/>
                </a:solidFill>
                <a:latin typeface="Calibri" pitchFamily="34" charset="0"/>
                <a:cs typeface="Calibri" pitchFamily="34" charset="0"/>
              </a:rPr>
              <a:t>What might have caused the hysteria </a:t>
            </a:r>
            <a:br>
              <a:rPr lang="en-US" sz="3600" dirty="0">
                <a:solidFill>
                  <a:schemeClr val="tx1"/>
                </a:solidFill>
                <a:latin typeface="Calibri" pitchFamily="34" charset="0"/>
                <a:cs typeface="Calibri" pitchFamily="34" charset="0"/>
              </a:rPr>
            </a:br>
            <a:r>
              <a:rPr lang="en-US" sz="3600" dirty="0">
                <a:solidFill>
                  <a:schemeClr val="tx1"/>
                </a:solidFill>
                <a:latin typeface="Calibri" pitchFamily="34" charset="0"/>
                <a:cs typeface="Calibri" pitchFamily="34" charset="0"/>
              </a:rPr>
              <a:t>shown in this image? </a:t>
            </a:r>
          </a:p>
        </p:txBody>
      </p:sp>
      <p:sp>
        <p:nvSpPr>
          <p:cNvPr id="37891" name="Rectangle 3"/>
          <p:cNvSpPr>
            <a:spLocks noGrp="1" noChangeArrowheads="1"/>
          </p:cNvSpPr>
          <p:nvPr>
            <p:ph type="body" idx="1"/>
          </p:nvPr>
        </p:nvSpPr>
        <p:spPr/>
        <p:txBody>
          <a:bodyPr/>
          <a:lstStyle/>
          <a:p>
            <a:endParaRPr lang="en-US"/>
          </a:p>
        </p:txBody>
      </p:sp>
      <p:pic>
        <p:nvPicPr>
          <p:cNvPr id="37892" name="Picture 4" descr="Image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25550"/>
            <a:ext cx="9144000" cy="5632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9939" name="Rectangle 3"/>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39940" name="AutoShape 7"/>
          <p:cNvSpPr>
            <a:spLocks noChangeArrowheads="1"/>
          </p:cNvSpPr>
          <p:nvPr/>
        </p:nvSpPr>
        <p:spPr bwMode="auto">
          <a:xfrm>
            <a:off x="152400" y="76200"/>
            <a:ext cx="3505200" cy="1981200"/>
          </a:xfrm>
          <a:prstGeom prst="wedgeRectCallout">
            <a:avLst>
              <a:gd name="adj1" fmla="val 13690"/>
              <a:gd name="adj2" fmla="val -5389"/>
            </a:avLst>
          </a:prstGeom>
          <a:solidFill>
            <a:srgbClr val="FFCC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By the 1660s, </a:t>
            </a:r>
            <a:br>
              <a:rPr lang="en-US" sz="3200" b="0" dirty="0">
                <a:latin typeface="Calibri" pitchFamily="34" charset="0"/>
                <a:cs typeface="Calibri" pitchFamily="34" charset="0"/>
              </a:rPr>
            </a:br>
            <a:r>
              <a:rPr lang="en-US" sz="3200" b="0" dirty="0">
                <a:latin typeface="Calibri" pitchFamily="34" charset="0"/>
                <a:cs typeface="Calibri" pitchFamily="34" charset="0"/>
              </a:rPr>
              <a:t>many New England towns experienced a </a:t>
            </a:r>
            <a:r>
              <a:rPr lang="en-US" sz="3200" b="0" u="sng" dirty="0">
                <a:latin typeface="Calibri" pitchFamily="34" charset="0"/>
                <a:cs typeface="Calibri" pitchFamily="34" charset="0"/>
              </a:rPr>
              <a:t>drop-off</a:t>
            </a:r>
            <a:r>
              <a:rPr lang="en-US" sz="3200" b="0" dirty="0">
                <a:latin typeface="Calibri" pitchFamily="34" charset="0"/>
                <a:cs typeface="Calibri" pitchFamily="34" charset="0"/>
              </a:rPr>
              <a:t> in </a:t>
            </a:r>
            <a:br>
              <a:rPr lang="en-US" sz="3200" b="0" dirty="0">
                <a:latin typeface="Calibri" pitchFamily="34" charset="0"/>
                <a:cs typeface="Calibri" pitchFamily="34" charset="0"/>
              </a:rPr>
            </a:br>
            <a:r>
              <a:rPr lang="en-US" sz="3200" b="0" dirty="0">
                <a:latin typeface="Calibri" pitchFamily="34" charset="0"/>
                <a:cs typeface="Calibri" pitchFamily="34" charset="0"/>
              </a:rPr>
              <a:t>church </a:t>
            </a:r>
            <a:r>
              <a:rPr lang="en-US" sz="3200" b="0" u="sng" dirty="0">
                <a:latin typeface="Calibri" pitchFamily="34" charset="0"/>
                <a:cs typeface="Calibri" pitchFamily="34" charset="0"/>
              </a:rPr>
              <a:t>membership</a:t>
            </a:r>
          </a:p>
        </p:txBody>
      </p:sp>
      <p:pic>
        <p:nvPicPr>
          <p:cNvPr id="39941" name="Picture 9" descr="Photo of PILGRIMS AT CHURCH. &#10;Public Worship at Plymouth, Massachusetts, by the Pilgrims. Wood engraving, 19th century."/>
          <p:cNvPicPr>
            <a:picLocks noChangeAspect="1" noChangeArrowheads="1"/>
          </p:cNvPicPr>
          <p:nvPr/>
        </p:nvPicPr>
        <p:blipFill>
          <a:blip r:embed="rId3" cstate="email">
            <a:extLst>
              <a:ext uri="{28A0092B-C50C-407E-A947-70E740481C1C}">
                <a14:useLocalDpi xmlns:a14="http://schemas.microsoft.com/office/drawing/2010/main"/>
              </a:ext>
            </a:extLst>
          </a:blip>
          <a:srcRect r="1962"/>
          <a:stretch>
            <a:fillRect/>
          </a:stretch>
        </p:blipFill>
        <p:spPr bwMode="auto">
          <a:xfrm>
            <a:off x="152400" y="2212975"/>
            <a:ext cx="6324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5062" name="AutoShape 7"/>
          <p:cNvSpPr>
            <a:spLocks noChangeArrowheads="1"/>
          </p:cNvSpPr>
          <p:nvPr/>
        </p:nvSpPr>
        <p:spPr bwMode="auto">
          <a:xfrm>
            <a:off x="3810000" y="76200"/>
            <a:ext cx="5105400" cy="1981200"/>
          </a:xfrm>
          <a:prstGeom prst="wedgeRectCallout">
            <a:avLst>
              <a:gd name="adj1" fmla="val 13690"/>
              <a:gd name="adj2" fmla="val -5389"/>
            </a:avLst>
          </a:prstGeom>
          <a:solidFill>
            <a:srgbClr val="FFFFCC"/>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Churches responded with the </a:t>
            </a:r>
            <a:r>
              <a:rPr lang="en-US" sz="3200" b="0" u="sng"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Halfway Covenant </a:t>
            </a:r>
            <a:r>
              <a:rPr lang="en-US" sz="3200" b="0" dirty="0">
                <a:latin typeface="Calibri" pitchFamily="34" charset="0"/>
                <a:cs typeface="Calibri" pitchFamily="34" charset="0"/>
              </a:rPr>
              <a:t>which gave full church membership </a:t>
            </a:r>
            <a:br>
              <a:rPr lang="en-US" sz="3200" b="0" dirty="0">
                <a:latin typeface="Calibri" pitchFamily="34" charset="0"/>
                <a:cs typeface="Calibri" pitchFamily="34" charset="0"/>
              </a:rPr>
            </a:br>
            <a:r>
              <a:rPr lang="en-US" sz="3200" b="0" dirty="0">
                <a:latin typeface="Calibri" pitchFamily="34" charset="0"/>
                <a:cs typeface="Calibri" pitchFamily="34" charset="0"/>
              </a:rPr>
              <a:t>to people who had not had a “</a:t>
            </a:r>
            <a:r>
              <a:rPr lang="en-US" sz="3200" b="0" u="sng" dirty="0">
                <a:latin typeface="Calibri" pitchFamily="34" charset="0"/>
                <a:cs typeface="Calibri" pitchFamily="34" charset="0"/>
              </a:rPr>
              <a:t>conversion </a:t>
            </a:r>
            <a:r>
              <a:rPr lang="en-US" sz="3200" b="0" dirty="0">
                <a:latin typeface="Calibri" pitchFamily="34" charset="0"/>
                <a:cs typeface="Calibri" pitchFamily="34" charset="0"/>
              </a:rPr>
              <a:t>experience” </a:t>
            </a:r>
          </a:p>
        </p:txBody>
      </p:sp>
      <p:sp>
        <p:nvSpPr>
          <p:cNvPr id="9" name="AutoShape 7"/>
          <p:cNvSpPr>
            <a:spLocks noChangeArrowheads="1"/>
          </p:cNvSpPr>
          <p:nvPr/>
        </p:nvSpPr>
        <p:spPr bwMode="auto">
          <a:xfrm>
            <a:off x="6569075" y="2514600"/>
            <a:ext cx="2498725" cy="3962400"/>
          </a:xfrm>
          <a:prstGeom prst="wedgeRectCallout">
            <a:avLst>
              <a:gd name="adj1" fmla="val 13690"/>
              <a:gd name="adj2" fmla="val -5389"/>
            </a:avLst>
          </a:prstGeom>
          <a:solidFill>
            <a:srgbClr val="CCCCFF"/>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This compromise brought people back to the church, but showed the </a:t>
            </a:r>
            <a:r>
              <a:rPr lang="en-US" sz="3200" b="0" u="sng" dirty="0">
                <a:latin typeface="Calibri" pitchFamily="34" charset="0"/>
                <a:cs typeface="Calibri" pitchFamily="34" charset="0"/>
              </a:rPr>
              <a:t>declining</a:t>
            </a:r>
            <a:r>
              <a:rPr lang="en-US" sz="3200" b="0" dirty="0">
                <a:latin typeface="Calibri" pitchFamily="34" charset="0"/>
                <a:cs typeface="Calibri" pitchFamily="34" charset="0"/>
              </a:rPr>
              <a:t> importance of religion in New England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pic>
        <p:nvPicPr>
          <p:cNvPr id="22531" name="Picture 3" descr="02"/>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1981200" y="1066800"/>
            <a:ext cx="5618163" cy="5791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762000" y="26988"/>
            <a:ext cx="79248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80000"/>
              </a:lnSpc>
            </a:pPr>
            <a:r>
              <a:rPr lang="en-US" sz="3800" b="0" dirty="0">
                <a:latin typeface="Calibri" pitchFamily="34" charset="0"/>
                <a:cs typeface="Calibri" pitchFamily="34" charset="0"/>
                <a:hlinkClick r:id="rId4"/>
              </a:rPr>
              <a:t>America: The Story of Us</a:t>
            </a:r>
            <a:br>
              <a:rPr lang="en-US" sz="3800" b="0" dirty="0">
                <a:latin typeface="Calibri" pitchFamily="34" charset="0"/>
                <a:cs typeface="Calibri" pitchFamily="34" charset="0"/>
                <a:hlinkClick r:id="rId4"/>
              </a:rPr>
            </a:br>
            <a:r>
              <a:rPr lang="en-US" sz="3800" b="0" dirty="0">
                <a:latin typeface="Calibri" pitchFamily="34" charset="0"/>
                <a:cs typeface="Calibri" pitchFamily="34" charset="0"/>
              </a:rPr>
              <a:t>New England (8.44)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1" name="Picture 10" descr="Image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447800"/>
            <a:ext cx="8686800" cy="53514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3" name="AutoShape 7"/>
          <p:cNvSpPr>
            <a:spLocks noChangeArrowheads="1"/>
          </p:cNvSpPr>
          <p:nvPr/>
        </p:nvSpPr>
        <p:spPr bwMode="auto">
          <a:xfrm>
            <a:off x="685800" y="76200"/>
            <a:ext cx="7696200" cy="1219200"/>
          </a:xfrm>
          <a:prstGeom prst="wedgeRectCallout">
            <a:avLst>
              <a:gd name="adj1" fmla="val 13690"/>
              <a:gd name="adj2" fmla="val -5389"/>
            </a:avLst>
          </a:prstGeom>
          <a:solidFill>
            <a:srgbClr val="CCCCFF"/>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Religion played a role in the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Salem </a:t>
            </a:r>
            <a:b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b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witchcraft</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 trials </a:t>
            </a:r>
            <a:r>
              <a:rPr lang="en-US" sz="3200" b="0" dirty="0">
                <a:latin typeface="Calibri" pitchFamily="34" charset="0"/>
                <a:cs typeface="Calibri" pitchFamily="34" charset="0"/>
              </a:rPr>
              <a:t>in 1692 when several </a:t>
            </a:r>
            <a:br>
              <a:rPr lang="en-US" sz="3200" b="0" dirty="0">
                <a:latin typeface="Calibri" pitchFamily="34" charset="0"/>
                <a:cs typeface="Calibri" pitchFamily="34" charset="0"/>
              </a:rPr>
            </a:br>
            <a:r>
              <a:rPr lang="en-US" sz="3200" b="0" dirty="0">
                <a:latin typeface="Calibri" pitchFamily="34" charset="0"/>
                <a:cs typeface="Calibri" pitchFamily="34" charset="0"/>
              </a:rPr>
              <a:t>young </a:t>
            </a:r>
            <a:r>
              <a:rPr lang="en-US" sz="3200" b="0" u="sng" dirty="0">
                <a:latin typeface="Calibri" pitchFamily="34" charset="0"/>
                <a:cs typeface="Calibri" pitchFamily="34" charset="0"/>
              </a:rPr>
              <a:t>girls</a:t>
            </a:r>
            <a:r>
              <a:rPr lang="en-US" sz="3200" b="0" dirty="0">
                <a:latin typeface="Calibri" pitchFamily="34" charset="0"/>
                <a:cs typeface="Calibri" pitchFamily="34" charset="0"/>
              </a:rPr>
              <a:t> accused people of being witches</a:t>
            </a:r>
          </a:p>
        </p:txBody>
      </p:sp>
      <p:pic>
        <p:nvPicPr>
          <p:cNvPr id="8" name="Picture 15" descr="image?id=94963&amp;rendTypeId=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6050" y="1447800"/>
            <a:ext cx="396875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9" name="AutoShape 7"/>
          <p:cNvSpPr>
            <a:spLocks noChangeArrowheads="1"/>
          </p:cNvSpPr>
          <p:nvPr/>
        </p:nvSpPr>
        <p:spPr bwMode="auto">
          <a:xfrm>
            <a:off x="4267200" y="1431925"/>
            <a:ext cx="4724400" cy="1616075"/>
          </a:xfrm>
          <a:prstGeom prst="wedgeRectCallout">
            <a:avLst>
              <a:gd name="adj1" fmla="val 13690"/>
              <a:gd name="adj2" fmla="val -5389"/>
            </a:avLst>
          </a:prstGeom>
          <a:solidFill>
            <a:srgbClr val="CC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The hysteria was caused </a:t>
            </a:r>
            <a:br>
              <a:rPr lang="en-US" sz="3200" b="0" dirty="0">
                <a:latin typeface="Calibri" pitchFamily="34" charset="0"/>
                <a:cs typeface="Calibri" pitchFamily="34" charset="0"/>
              </a:rPr>
            </a:br>
            <a:r>
              <a:rPr lang="en-US" sz="3200" b="0" dirty="0">
                <a:latin typeface="Calibri" pitchFamily="34" charset="0"/>
                <a:cs typeface="Calibri" pitchFamily="34" charset="0"/>
              </a:rPr>
              <a:t>by tensions over </a:t>
            </a:r>
            <a:r>
              <a:rPr lang="en-US" sz="3200" b="0" u="sng" dirty="0">
                <a:latin typeface="Calibri" pitchFamily="34" charset="0"/>
                <a:cs typeface="Calibri" pitchFamily="34" charset="0"/>
              </a:rPr>
              <a:t>land</a:t>
            </a:r>
            <a:r>
              <a:rPr lang="en-US" sz="3200" b="0" dirty="0">
                <a:latin typeface="Calibri" pitchFamily="34" charset="0"/>
                <a:cs typeface="Calibri" pitchFamily="34" charset="0"/>
              </a:rPr>
              <a:t> ownership, Indian attacks, &amp; religious disagreements</a:t>
            </a:r>
          </a:p>
        </p:txBody>
      </p:sp>
      <p:sp>
        <p:nvSpPr>
          <p:cNvPr id="10" name="AutoShape 7"/>
          <p:cNvSpPr>
            <a:spLocks noChangeArrowheads="1"/>
          </p:cNvSpPr>
          <p:nvPr/>
        </p:nvSpPr>
        <p:spPr bwMode="auto">
          <a:xfrm>
            <a:off x="4267200" y="3124200"/>
            <a:ext cx="4724400" cy="1252538"/>
          </a:xfrm>
          <a:prstGeom prst="wedgeRectCallout">
            <a:avLst>
              <a:gd name="adj1" fmla="val 13690"/>
              <a:gd name="adj2" fmla="val -5389"/>
            </a:avLst>
          </a:prstGeom>
          <a:solidFill>
            <a:srgbClr val="FFCC99"/>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As a result of the trials, </a:t>
            </a:r>
            <a:br>
              <a:rPr lang="en-US" sz="3200" b="0" dirty="0">
                <a:latin typeface="Calibri" pitchFamily="34" charset="0"/>
                <a:cs typeface="Calibri" pitchFamily="34" charset="0"/>
              </a:rPr>
            </a:br>
            <a:r>
              <a:rPr lang="en-US" sz="3200" b="0" u="sng" dirty="0">
                <a:latin typeface="Calibri" pitchFamily="34" charset="0"/>
                <a:cs typeface="Calibri" pitchFamily="34" charset="0"/>
              </a:rPr>
              <a:t>19 </a:t>
            </a:r>
            <a:r>
              <a:rPr lang="en-US" sz="3200" b="0" dirty="0">
                <a:latin typeface="Calibri" pitchFamily="34" charset="0"/>
                <a:cs typeface="Calibri" pitchFamily="34" charset="0"/>
              </a:rPr>
              <a:t>people were killed &amp; </a:t>
            </a:r>
            <a:r>
              <a:rPr lang="en-US" sz="3200" b="0" u="sng" dirty="0">
                <a:latin typeface="Calibri" pitchFamily="34" charset="0"/>
                <a:cs typeface="Calibri" pitchFamily="34" charset="0"/>
              </a:rPr>
              <a:t>150 </a:t>
            </a:r>
            <a:r>
              <a:rPr lang="en-US" sz="3200" b="0" dirty="0">
                <a:latin typeface="Calibri" pitchFamily="34" charset="0"/>
                <a:cs typeface="Calibri" pitchFamily="34" charset="0"/>
              </a:rPr>
              <a:t>citizens were jailed </a:t>
            </a:r>
          </a:p>
        </p:txBody>
      </p:sp>
      <p:pic>
        <p:nvPicPr>
          <p:cNvPr id="48135" name="Picture 7" descr="Dark Deeds: The Devil Comes to Salem. The Salem Witch Trials. Original artwork from Look and Learn no. 737 (28 February 1976).">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4452938"/>
            <a:ext cx="284321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9" descr="http://www2.iath.virginia.edu/salem/images/hibbins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4452938"/>
            <a:ext cx="1830388"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xit" presetSubtype="0" fill="hold" nodeType="withEffect">
                                  <p:stCondLst>
                                    <p:cond delay="0"/>
                                  </p:stCondLst>
                                  <p:childTnLst>
                                    <p:animEffect transition="out" filter="fade">
                                      <p:cBhvr>
                                        <p:cTn id="12" dur="500"/>
                                        <p:tgtEl>
                                          <p:spTgt spid="48131"/>
                                        </p:tgtEl>
                                      </p:cBhvr>
                                    </p:animEffect>
                                    <p:set>
                                      <p:cBhvr>
                                        <p:cTn id="13" dur="1" fill="hold">
                                          <p:stCondLst>
                                            <p:cond delay="499"/>
                                          </p:stCondLst>
                                        </p:cTn>
                                        <p:tgtEl>
                                          <p:spTgt spid="48131"/>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8137"/>
                                        </p:tgtEl>
                                        <p:attrNameLst>
                                          <p:attrName>style.visibility</p:attrName>
                                        </p:attrNameLst>
                                      </p:cBhvr>
                                      <p:to>
                                        <p:strVal val="visible"/>
                                      </p:to>
                                    </p:set>
                                    <p:animEffect transition="in" filter="fade">
                                      <p:cBhvr>
                                        <p:cTn id="18" dur="500"/>
                                        <p:tgtEl>
                                          <p:spTgt spid="48137"/>
                                        </p:tgtEl>
                                      </p:cBhvr>
                                    </p:animEffect>
                                  </p:childTnLst>
                                </p:cTn>
                              </p:par>
                              <p:par>
                                <p:cTn id="19" presetID="10" presetClass="entr" presetSubtype="0" fill="hold" nodeType="withEffect">
                                  <p:stCondLst>
                                    <p:cond delay="0"/>
                                  </p:stCondLst>
                                  <p:childTnLst>
                                    <p:set>
                                      <p:cBhvr>
                                        <p:cTn id="20" dur="1" fill="hold">
                                          <p:stCondLst>
                                            <p:cond delay="0"/>
                                          </p:stCondLst>
                                        </p:cTn>
                                        <p:tgtEl>
                                          <p:spTgt spid="48135"/>
                                        </p:tgtEl>
                                        <p:attrNameLst>
                                          <p:attrName>style.visibility</p:attrName>
                                        </p:attrNameLst>
                                      </p:cBhvr>
                                      <p:to>
                                        <p:strVal val="visible"/>
                                      </p:to>
                                    </p:set>
                                    <p:animEffect transition="in" filter="fade">
                                      <p:cBhvr>
                                        <p:cTn id="21" dur="500"/>
                                        <p:tgtEl>
                                          <p:spTgt spid="481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5"/>
          <p:cNvSpPr>
            <a:spLocks noGrp="1" noChangeArrowheads="1"/>
          </p:cNvSpPr>
          <p:nvPr>
            <p:ph type="body" idx="1"/>
          </p:nvPr>
        </p:nvSpPr>
        <p:spPr>
          <a:xfrm>
            <a:off x="152400" y="152400"/>
            <a:ext cx="8991600" cy="6705600"/>
          </a:xfrm>
        </p:spPr>
        <p:txBody>
          <a:bodyPr/>
          <a:lstStyle/>
          <a:p>
            <a:pPr eaLnBrk="1" hangingPunct="1">
              <a:lnSpc>
                <a:spcPct val="85000"/>
              </a:lnSpc>
              <a:spcBef>
                <a:spcPct val="0"/>
              </a:spcBef>
            </a:pPr>
            <a:r>
              <a:rPr lang="en-US" sz="3800" u="sng" dirty="0">
                <a:latin typeface="Calibri" pitchFamily="34" charset="0"/>
                <a:cs typeface="Calibri" pitchFamily="34" charset="0"/>
              </a:rPr>
              <a:t>Essential Question</a:t>
            </a:r>
            <a:r>
              <a:rPr lang="en-US" sz="3800" dirty="0">
                <a:latin typeface="Calibri" pitchFamily="34" charset="0"/>
                <a:cs typeface="Calibri" pitchFamily="34" charset="0"/>
              </a:rPr>
              <a:t>:</a:t>
            </a:r>
          </a:p>
          <a:p>
            <a:pPr lvl="1" eaLnBrk="1" hangingPunct="1">
              <a:lnSpc>
                <a:spcPct val="85000"/>
              </a:lnSpc>
              <a:spcBef>
                <a:spcPct val="0"/>
              </a:spcBef>
            </a:pPr>
            <a:r>
              <a:rPr lang="en-US" sz="3800" dirty="0">
                <a:latin typeface="Calibri" pitchFamily="34" charset="0"/>
                <a:cs typeface="Calibri" pitchFamily="34" charset="0"/>
              </a:rPr>
              <a:t>What are the differences among the Chesapeake, New England, Middle, &amp; Southern colonies?</a:t>
            </a:r>
          </a:p>
          <a:p>
            <a:pPr eaLnBrk="1" hangingPunct="1">
              <a:lnSpc>
                <a:spcPct val="85000"/>
              </a:lnSpc>
              <a:spcBef>
                <a:spcPct val="0"/>
              </a:spcBef>
              <a:buFont typeface="Arial" charset="0"/>
              <a:buNone/>
            </a:pPr>
            <a:endParaRPr lang="en-US" sz="3800" dirty="0">
              <a:latin typeface="Calibri" pitchFamily="34" charset="0"/>
              <a:cs typeface="Calibri" pitchFamily="34" charset="0"/>
            </a:endParaRPr>
          </a:p>
          <a:p>
            <a:pPr eaLnBrk="1" hangingPunct="1">
              <a:lnSpc>
                <a:spcPct val="85000"/>
              </a:lnSpc>
              <a:spcBef>
                <a:spcPct val="0"/>
              </a:spcBef>
              <a:buFont typeface="Arial" charset="0"/>
              <a:buNone/>
            </a:pPr>
            <a:endParaRPr lang="en-US" sz="3800" dirty="0">
              <a:latin typeface="Calibri" pitchFamily="34" charset="0"/>
              <a:cs typeface="Calibri" pitchFamily="34" charset="0"/>
            </a:endParaRPr>
          </a:p>
          <a:p>
            <a:pPr eaLnBrk="1" hangingPunct="1">
              <a:lnSpc>
                <a:spcPct val="85000"/>
              </a:lnSpc>
              <a:spcBef>
                <a:spcPct val="0"/>
              </a:spcBef>
              <a:buFont typeface="Arial" charset="0"/>
              <a:buNone/>
            </a:pPr>
            <a:endParaRPr lang="en-US" sz="3800" dirty="0">
              <a:latin typeface="Calibri" pitchFamily="34" charset="0"/>
              <a:cs typeface="Calibri" pitchFamily="34" charset="0"/>
            </a:endParaRPr>
          </a:p>
          <a:p>
            <a:pPr lvl="1" eaLnBrk="1" hangingPunct="1">
              <a:lnSpc>
                <a:spcPct val="85000"/>
              </a:lnSpc>
              <a:spcBef>
                <a:spcPct val="0"/>
              </a:spcBef>
            </a:pPr>
            <a:r>
              <a:rPr lang="en-US" sz="3800" dirty="0">
                <a:solidFill>
                  <a:srgbClr val="C00000"/>
                </a:solidFill>
                <a:latin typeface="Calibri" pitchFamily="34" charset="0"/>
                <a:cs typeface="Calibri" pitchFamily="34" charset="0"/>
              </a:rPr>
              <a:t>“Compare the British Colonies” notes</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99CC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0" y="0"/>
            <a:ext cx="3810000" cy="6858000"/>
          </a:xfrm>
        </p:spPr>
        <p:txBody>
          <a:bodyPr/>
          <a:lstStyle/>
          <a:p>
            <a:pPr>
              <a:lnSpc>
                <a:spcPct val="85000"/>
              </a:lnSpc>
            </a:pPr>
            <a:r>
              <a:rPr lang="en-US" sz="5000" dirty="0">
                <a:solidFill>
                  <a:schemeClr val="tx1"/>
                </a:solidFill>
                <a:latin typeface="Calibri" pitchFamily="34" charset="0"/>
                <a:cs typeface="Calibri" pitchFamily="34" charset="0"/>
              </a:rPr>
              <a:t>The </a:t>
            </a:r>
            <a:br>
              <a:rPr lang="en-US" sz="5000" dirty="0">
                <a:solidFill>
                  <a:schemeClr val="tx1"/>
                </a:solidFill>
                <a:latin typeface="Calibri" pitchFamily="34" charset="0"/>
                <a:cs typeface="Calibri" pitchFamily="34" charset="0"/>
              </a:rPr>
            </a:br>
            <a:r>
              <a:rPr lang="en-US" sz="5000" dirty="0">
                <a:solidFill>
                  <a:schemeClr val="tx1"/>
                </a:solidFill>
                <a:latin typeface="Calibri" pitchFamily="34" charset="0"/>
                <a:cs typeface="Calibri" pitchFamily="34" charset="0"/>
              </a:rPr>
              <a:t>Middle &amp;</a:t>
            </a:r>
            <a:br>
              <a:rPr lang="en-US" sz="5000" dirty="0">
                <a:solidFill>
                  <a:schemeClr val="tx1"/>
                </a:solidFill>
                <a:latin typeface="Calibri" pitchFamily="34" charset="0"/>
                <a:cs typeface="Calibri" pitchFamily="34" charset="0"/>
              </a:rPr>
            </a:br>
            <a:r>
              <a:rPr lang="en-US" sz="5000" dirty="0">
                <a:solidFill>
                  <a:schemeClr val="tx1"/>
                </a:solidFill>
                <a:latin typeface="Calibri" pitchFamily="34" charset="0"/>
                <a:cs typeface="Calibri" pitchFamily="34" charset="0"/>
              </a:rPr>
              <a:t>Lower South Colonies</a:t>
            </a:r>
          </a:p>
        </p:txBody>
      </p:sp>
      <p:pic>
        <p:nvPicPr>
          <p:cNvPr id="45059" name="Picture 3" descr="02"/>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304800" y="0"/>
            <a:ext cx="5062538"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48D8-D26E-43A2-92CA-EA953E88ADDE}"/>
              </a:ext>
            </a:extLst>
          </p:cNvPr>
          <p:cNvSpPr>
            <a:spLocks noGrp="1"/>
          </p:cNvSpPr>
          <p:nvPr>
            <p:ph type="title"/>
          </p:nvPr>
        </p:nvSpPr>
        <p:spPr/>
        <p:txBody>
          <a:bodyPr/>
          <a:lstStyle/>
          <a:p>
            <a:r>
              <a:rPr lang="en-US" dirty="0"/>
              <a:t>TO DO</a:t>
            </a:r>
          </a:p>
        </p:txBody>
      </p:sp>
      <p:sp>
        <p:nvSpPr>
          <p:cNvPr id="3" name="Content Placeholder 2">
            <a:extLst>
              <a:ext uri="{FF2B5EF4-FFF2-40B4-BE49-F238E27FC236}">
                <a16:creationId xmlns:a16="http://schemas.microsoft.com/office/drawing/2014/main" id="{184C176A-F676-45EC-BAE4-0CB4D0A9C583}"/>
              </a:ext>
            </a:extLst>
          </p:cNvPr>
          <p:cNvSpPr>
            <a:spLocks noGrp="1"/>
          </p:cNvSpPr>
          <p:nvPr>
            <p:ph idx="1"/>
          </p:nvPr>
        </p:nvSpPr>
        <p:spPr/>
        <p:txBody>
          <a:bodyPr/>
          <a:lstStyle/>
          <a:p>
            <a:r>
              <a:rPr lang="en-US" dirty="0"/>
              <a:t>Complete the </a:t>
            </a:r>
            <a:r>
              <a:rPr lang="en-US" dirty="0" err="1"/>
              <a:t>EdPuzzle</a:t>
            </a:r>
            <a:r>
              <a:rPr lang="en-US" dirty="0"/>
              <a:t> video ‘The Quakers, the Dutch, and the Ladies: Crash Course’ which was posted to </a:t>
            </a:r>
            <a:r>
              <a:rPr lang="en-US" dirty="0" err="1"/>
              <a:t>GoogleClassroom</a:t>
            </a:r>
            <a:endParaRPr lang="en-US" dirty="0"/>
          </a:p>
          <a:p>
            <a:r>
              <a:rPr lang="en-US" dirty="0"/>
              <a:t>After you finish, complete the rest of the notes from this PowerPoint!</a:t>
            </a:r>
          </a:p>
        </p:txBody>
      </p:sp>
    </p:spTree>
    <p:extLst>
      <p:ext uri="{BB962C8B-B14F-4D97-AF65-F5344CB8AC3E}">
        <p14:creationId xmlns:p14="http://schemas.microsoft.com/office/powerpoint/2010/main" val="1071000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219200" y="914400"/>
            <a:ext cx="6934200" cy="1433512"/>
          </a:xfrm>
          <a:prstGeom prst="rect">
            <a:avLst/>
          </a:prstGeom>
          <a:noFill/>
          <a:ln w="12700">
            <a:noFill/>
            <a:miter lim="800000"/>
            <a:headEnd/>
            <a:tailEnd/>
          </a:ln>
          <a:effectLst>
            <a:outerShdw dist="38100" dir="10800000" algn="ctr" rotWithShape="0">
              <a:schemeClr val="tx1"/>
            </a:outerShdw>
          </a:effectLst>
        </p:spPr>
        <p:txBody>
          <a:bodyPr wrap="square">
            <a:spAutoFit/>
          </a:bodyPr>
          <a:lstStyle/>
          <a:p>
            <a:pPr algn="ctr">
              <a:spcBef>
                <a:spcPct val="50000"/>
              </a:spcBef>
              <a:defRPr/>
            </a:pPr>
            <a:r>
              <a:rPr lang="en-US" sz="8800" b="1" dirty="0">
                <a:solidFill>
                  <a:srgbClr val="A80000"/>
                </a:solidFill>
                <a:latin typeface="Calibri" panose="020F0502020204030204" pitchFamily="34" charset="0"/>
              </a:rPr>
              <a:t>New York</a:t>
            </a:r>
          </a:p>
        </p:txBody>
      </p:sp>
    </p:spTree>
    <p:extLst>
      <p:ext uri="{BB962C8B-B14F-4D97-AF65-F5344CB8AC3E}">
        <p14:creationId xmlns:p14="http://schemas.microsoft.com/office/powerpoint/2010/main" val="44277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685800" y="258763"/>
            <a:ext cx="8153400" cy="731837"/>
          </a:xfrm>
          <a:prstGeom prst="rect">
            <a:avLst/>
          </a:prstGeom>
          <a:noFill/>
          <a:ln w="12700">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4200" b="1" dirty="0">
                <a:solidFill>
                  <a:schemeClr val="accent2"/>
                </a:solidFill>
                <a:effectLst>
                  <a:outerShdw blurRad="38100" dist="38100" dir="2700000" algn="tl">
                    <a:srgbClr val="000000"/>
                  </a:outerShdw>
                </a:effectLst>
                <a:latin typeface="Calibri" panose="020F0502020204030204" pitchFamily="34" charset="0"/>
              </a:rPr>
              <a:t>Henry Hudson’s Voyages</a:t>
            </a:r>
          </a:p>
        </p:txBody>
      </p:sp>
      <p:pic>
        <p:nvPicPr>
          <p:cNvPr id="6147" name="Picture 4" descr="HenryHud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2819400" cy="2505381"/>
          </a:xfrm>
          <a:prstGeom prst="rect">
            <a:avLst/>
          </a:prstGeom>
          <a:noFill/>
          <a:ln w="9525">
            <a:solidFill>
              <a:srgbClr val="3A1D00"/>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5" descr="map-Henry Hudson's voyages"/>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44" t="1450" b="1450"/>
          <a:stretch>
            <a:fillRect/>
          </a:stretch>
        </p:blipFill>
        <p:spPr bwMode="auto">
          <a:xfrm>
            <a:off x="4648200" y="1371600"/>
            <a:ext cx="3843338" cy="5105400"/>
          </a:xfrm>
          <a:prstGeom prst="rect">
            <a:avLst/>
          </a:prstGeom>
          <a:noFill/>
          <a:ln w="9525">
            <a:solidFill>
              <a:srgbClr val="3A1D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4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304800" y="304800"/>
            <a:ext cx="8610600" cy="1190625"/>
          </a:xfrm>
          <a:prstGeom prst="rect">
            <a:avLst/>
          </a:prstGeom>
          <a:noFill/>
          <a:ln w="12700">
            <a:no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sz="3600" b="1" dirty="0">
                <a:solidFill>
                  <a:schemeClr val="accent2"/>
                </a:solidFill>
                <a:effectLst>
                  <a:outerShdw blurRad="38100" dist="38100" dir="2700000" algn="tl">
                    <a:srgbClr val="000000"/>
                  </a:outerShdw>
                </a:effectLst>
                <a:latin typeface="Lombardic Narrow" pitchFamily="2" charset="0"/>
              </a:rPr>
              <a:t>New Netherlands &amp; New Sweden</a:t>
            </a:r>
            <a:br>
              <a:rPr lang="en-US" sz="3600" b="1" dirty="0">
                <a:solidFill>
                  <a:schemeClr val="accent2"/>
                </a:solidFill>
                <a:effectLst>
                  <a:outerShdw blurRad="38100" dist="38100" dir="2700000" algn="tl">
                    <a:srgbClr val="000000"/>
                  </a:outerShdw>
                </a:effectLst>
                <a:latin typeface="Lombardic Narrow" pitchFamily="2" charset="0"/>
              </a:rPr>
            </a:br>
            <a:endParaRPr lang="en-US" sz="3600" b="1" dirty="0">
              <a:solidFill>
                <a:schemeClr val="accent2"/>
              </a:solidFill>
              <a:effectLst>
                <a:outerShdw blurRad="38100" dist="38100" dir="2700000" algn="tl">
                  <a:srgbClr val="000000"/>
                </a:outerShdw>
              </a:effectLst>
              <a:latin typeface="Lombardic Narrow" pitchFamily="2" charset="0"/>
            </a:endParaRPr>
          </a:p>
        </p:txBody>
      </p:sp>
      <p:pic>
        <p:nvPicPr>
          <p:cNvPr id="281603" name="Picture 3"/>
          <p:cNvPicPr>
            <a:picLocks noChangeAspect="1" noChangeArrowheads="1"/>
          </p:cNvPicPr>
          <p:nvPr/>
        </p:nvPicPr>
        <p:blipFill>
          <a:blip r:embed="rId3" cstate="print">
            <a:lum contrast="12000"/>
          </a:blip>
          <a:srcRect/>
          <a:stretch>
            <a:fillRect/>
          </a:stretch>
        </p:blipFill>
        <p:spPr bwMode="auto">
          <a:xfrm>
            <a:off x="2180431" y="1447800"/>
            <a:ext cx="4859338" cy="5410200"/>
          </a:xfrm>
          <a:prstGeom prst="rect">
            <a:avLst/>
          </a:prstGeom>
          <a:noFill/>
        </p:spPr>
      </p:pic>
    </p:spTree>
    <p:extLst>
      <p:ext uri="{BB962C8B-B14F-4D97-AF65-F5344CB8AC3E}">
        <p14:creationId xmlns:p14="http://schemas.microsoft.com/office/powerpoint/2010/main" val="391626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AutoShape 7"/>
          <p:cNvSpPr>
            <a:spLocks noChangeArrowheads="1"/>
          </p:cNvSpPr>
          <p:nvPr/>
        </p:nvSpPr>
        <p:spPr bwMode="auto">
          <a:xfrm>
            <a:off x="457200" y="190500"/>
            <a:ext cx="8534400" cy="800100"/>
          </a:xfrm>
          <a:prstGeom prst="wedgeRectCallout">
            <a:avLst>
              <a:gd name="adj1" fmla="val 13690"/>
              <a:gd name="adj2" fmla="val -5389"/>
            </a:avLst>
          </a:prstGeom>
          <a:solidFill>
            <a:srgbClr val="FFDD4F"/>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The 1</a:t>
            </a:r>
            <a:r>
              <a:rPr lang="en-US" sz="3200" b="0" baseline="30000" dirty="0">
                <a:latin typeface="Calibri" pitchFamily="34" charset="0"/>
                <a:cs typeface="Calibri" pitchFamily="34" charset="0"/>
              </a:rPr>
              <a:t>st</a:t>
            </a:r>
            <a:r>
              <a:rPr lang="en-US" sz="3200" b="0" dirty="0">
                <a:latin typeface="Calibri" pitchFamily="34" charset="0"/>
                <a:cs typeface="Calibri" pitchFamily="34" charset="0"/>
              </a:rPr>
              <a:t> “middle” colony was </a:t>
            </a:r>
            <a:r>
              <a:rPr lang="en-US" sz="3200" b="0" u="sng" dirty="0">
                <a:latin typeface="Calibri" pitchFamily="34" charset="0"/>
                <a:cs typeface="Calibri" pitchFamily="34" charset="0"/>
              </a:rPr>
              <a:t>New Netherland </a:t>
            </a:r>
            <a:r>
              <a:rPr lang="en-US" sz="3200" b="0" dirty="0">
                <a:latin typeface="Calibri" pitchFamily="34" charset="0"/>
                <a:cs typeface="Calibri" pitchFamily="34" charset="0"/>
              </a:rPr>
              <a:t>created by the Dutch West India Company</a:t>
            </a:r>
          </a:p>
        </p:txBody>
      </p:sp>
      <p:sp>
        <p:nvSpPr>
          <p:cNvPr id="47107" name="AutoShape 7"/>
          <p:cNvSpPr>
            <a:spLocks noChangeArrowheads="1"/>
          </p:cNvSpPr>
          <p:nvPr/>
        </p:nvSpPr>
        <p:spPr bwMode="auto">
          <a:xfrm>
            <a:off x="4800600" y="1219200"/>
            <a:ext cx="4191000" cy="1981200"/>
          </a:xfrm>
          <a:prstGeom prst="wedgeRectCallout">
            <a:avLst>
              <a:gd name="adj1" fmla="val 13690"/>
              <a:gd name="adj2" fmla="val -5389"/>
            </a:avLst>
          </a:prstGeom>
          <a:solidFill>
            <a:srgbClr val="CC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To attract settlers, the Dutch</a:t>
            </a:r>
            <a:r>
              <a:rPr lang="en-US" sz="2800" b="0" dirty="0">
                <a:latin typeface="Calibri" pitchFamily="34" charset="0"/>
                <a:cs typeface="Calibri" pitchFamily="34" charset="0"/>
              </a:rPr>
              <a:t> </a:t>
            </a:r>
            <a:r>
              <a:rPr lang="en-US" sz="3200" b="0" dirty="0">
                <a:latin typeface="Calibri" pitchFamily="34" charset="0"/>
                <a:cs typeface="Calibri" pitchFamily="34" charset="0"/>
              </a:rPr>
              <a:t>recruited</a:t>
            </a:r>
            <a:r>
              <a:rPr lang="en-US" sz="2800" b="0" dirty="0">
                <a:latin typeface="Calibri" pitchFamily="34" charset="0"/>
                <a:cs typeface="Calibri" pitchFamily="34" charset="0"/>
              </a:rPr>
              <a:t> </a:t>
            </a:r>
            <a:r>
              <a:rPr lang="en-US" sz="3200" b="0" dirty="0">
                <a:latin typeface="Calibri" pitchFamily="34" charset="0"/>
                <a:cs typeface="Calibri" pitchFamily="34" charset="0"/>
              </a:rPr>
              <a:t>Swedes, Germans, &amp; Africans; New Netherland became very </a:t>
            </a:r>
            <a:r>
              <a:rPr lang="en-US" sz="3200" u="sng" dirty="0">
                <a:latin typeface="Calibri" pitchFamily="34" charset="0"/>
                <a:cs typeface="Calibri" pitchFamily="34" charset="0"/>
              </a:rPr>
              <a:t>diverse</a:t>
            </a:r>
          </a:p>
        </p:txBody>
      </p:sp>
      <p:pic>
        <p:nvPicPr>
          <p:cNvPr id="8" name="Picture 5"/>
          <p:cNvPicPr>
            <a:picLocks noChangeAspect="1" noChangeArrowheads="1"/>
          </p:cNvPicPr>
          <p:nvPr/>
        </p:nvPicPr>
        <p:blipFill>
          <a:blip r:embed="rId3" cstate="email">
            <a:lum bright="-24000" contrast="36000"/>
            <a:extLst>
              <a:ext uri="{28A0092B-C50C-407E-A947-70E740481C1C}">
                <a14:useLocalDpi xmlns:a14="http://schemas.microsoft.com/office/drawing/2010/main"/>
              </a:ext>
            </a:extLst>
          </a:blip>
          <a:srcRect l="32104" t="4695" r="15817" b="2840"/>
          <a:stretch>
            <a:fillRect/>
          </a:stretch>
        </p:blipFill>
        <p:spPr bwMode="auto">
          <a:xfrm>
            <a:off x="38100" y="1112838"/>
            <a:ext cx="4632325"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9" name="AutoShape 7"/>
          <p:cNvSpPr>
            <a:spLocks noChangeArrowheads="1"/>
          </p:cNvSpPr>
          <p:nvPr/>
        </p:nvSpPr>
        <p:spPr bwMode="auto">
          <a:xfrm>
            <a:off x="4800600" y="3352800"/>
            <a:ext cx="4191000" cy="1600200"/>
          </a:xfrm>
          <a:prstGeom prst="wedgeRectCallout">
            <a:avLst>
              <a:gd name="adj1" fmla="val 13690"/>
              <a:gd name="adj2" fmla="val -5389"/>
            </a:avLst>
          </a:prstGeom>
          <a:solidFill>
            <a:srgbClr val="CCCCFF"/>
          </a:solidFill>
          <a:ln w="12700">
            <a:solidFill>
              <a:schemeClr val="tx1"/>
            </a:solidFill>
            <a:miter lim="800000"/>
            <a:headEnd/>
            <a:tailEnd/>
          </a:ln>
        </p:spPr>
        <p:txBody>
          <a:bodyPr/>
          <a:lstStyle/>
          <a:p>
            <a:pPr algn="ctr" eaLnBrk="0" hangingPunct="0">
              <a:lnSpc>
                <a:spcPct val="80000"/>
              </a:lnSpc>
            </a:pPr>
            <a:r>
              <a:rPr lang="en-US" sz="2700" b="0" dirty="0">
                <a:latin typeface="Calibri" pitchFamily="34" charset="0"/>
                <a:cs typeface="Calibri" pitchFamily="34" charset="0"/>
              </a:rPr>
              <a:t>Britain </a:t>
            </a:r>
            <a:r>
              <a:rPr lang="en-US" sz="2700" b="0" u="sng" dirty="0">
                <a:latin typeface="Calibri" pitchFamily="34" charset="0"/>
                <a:cs typeface="Calibri" pitchFamily="34" charset="0"/>
              </a:rPr>
              <a:t>did not like </a:t>
            </a:r>
            <a:r>
              <a:rPr lang="en-US" sz="2700" b="0" dirty="0">
                <a:latin typeface="Calibri" pitchFamily="34" charset="0"/>
                <a:cs typeface="Calibri" pitchFamily="34" charset="0"/>
              </a:rPr>
              <a:t>the Dutch owning a colony between their Chesapeake &amp; </a:t>
            </a:r>
            <a:br>
              <a:rPr lang="en-US" sz="2700" b="0" dirty="0">
                <a:latin typeface="Calibri" pitchFamily="34" charset="0"/>
                <a:cs typeface="Calibri" pitchFamily="34" charset="0"/>
              </a:rPr>
            </a:br>
            <a:r>
              <a:rPr lang="en-US" sz="2700" b="0" dirty="0">
                <a:latin typeface="Calibri" pitchFamily="34" charset="0"/>
                <a:cs typeface="Calibri" pitchFamily="34" charset="0"/>
              </a:rPr>
              <a:t>New England colonies</a:t>
            </a:r>
          </a:p>
        </p:txBody>
      </p:sp>
      <p:sp>
        <p:nvSpPr>
          <p:cNvPr id="10" name="AutoShape 7"/>
          <p:cNvSpPr>
            <a:spLocks noChangeArrowheads="1"/>
          </p:cNvSpPr>
          <p:nvPr/>
        </p:nvSpPr>
        <p:spPr bwMode="auto">
          <a:xfrm>
            <a:off x="4800600" y="5105400"/>
            <a:ext cx="4191000" cy="1600200"/>
          </a:xfrm>
          <a:prstGeom prst="wedgeRectCallout">
            <a:avLst>
              <a:gd name="adj1" fmla="val 13690"/>
              <a:gd name="adj2" fmla="val -5389"/>
            </a:avLst>
          </a:prstGeom>
          <a:solidFill>
            <a:srgbClr val="FFCCFF"/>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In 1664, Britain </a:t>
            </a:r>
            <a:r>
              <a:rPr lang="en-US" sz="3200" b="0" u="sng" dirty="0">
                <a:latin typeface="Calibri" pitchFamily="34" charset="0"/>
                <a:cs typeface="Calibri" pitchFamily="34" charset="0"/>
              </a:rPr>
              <a:t>seized</a:t>
            </a:r>
            <a:r>
              <a:rPr lang="en-US" sz="3200" b="0" dirty="0">
                <a:latin typeface="Calibri" pitchFamily="34" charset="0"/>
                <a:cs typeface="Calibri" pitchFamily="34" charset="0"/>
              </a:rPr>
              <a:t> the Dutch colony from Governor Stuyvesant &amp; renamed it </a:t>
            </a:r>
            <a:r>
              <a:rPr lang="en-US" sz="3200" b="0" u="sng" dirty="0">
                <a:latin typeface="Calibri" pitchFamily="34" charset="0"/>
                <a:cs typeface="Calibri" pitchFamily="34" charset="0"/>
              </a:rPr>
              <a:t>New York </a:t>
            </a:r>
          </a:p>
        </p:txBody>
      </p:sp>
      <p:pic>
        <p:nvPicPr>
          <p:cNvPr id="12" name="Picture 10" descr="http://www.sonofthesouth.net/revolutionary-war/colonies/new-netherlan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88" y="1371600"/>
            <a:ext cx="4681537"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38100" y="5599113"/>
            <a:ext cx="4686300" cy="877887"/>
          </a:xfrm>
          <a:prstGeom prst="rect">
            <a:avLst/>
          </a:prstGeom>
          <a:solidFill>
            <a:schemeClr val="bg1"/>
          </a:solidFill>
          <a:ln w="12700">
            <a:solidFill>
              <a:schemeClr val="tx1"/>
            </a:solidFill>
            <a:miter lim="800000"/>
            <a:headEnd/>
            <a:tailEnd/>
          </a:ln>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0" hangingPunct="0">
              <a:lnSpc>
                <a:spcPct val="85000"/>
              </a:lnSpc>
              <a:defRPr/>
            </a:pPr>
            <a:r>
              <a:rPr lang="en-US" sz="2000" b="0" dirty="0">
                <a:latin typeface="Calibri" pitchFamily="34" charset="0"/>
                <a:cs typeface="Calibri" pitchFamily="34" charset="0"/>
              </a:rPr>
              <a:t>Dutch governor </a:t>
            </a:r>
            <a:r>
              <a:rPr lang="en-US" sz="2000" b="0" dirty="0">
                <a:solidFill>
                  <a:srgbClr val="0000CC"/>
                </a:solidFill>
                <a:effectLst>
                  <a:glow rad="101600">
                    <a:schemeClr val="accent1">
                      <a:satMod val="175000"/>
                      <a:alpha val="40000"/>
                    </a:schemeClr>
                  </a:glow>
                </a:effectLst>
                <a:latin typeface="Calibri" pitchFamily="34" charset="0"/>
                <a:cs typeface="Calibri" pitchFamily="34" charset="0"/>
              </a:rPr>
              <a:t>Peter Stuyvesant </a:t>
            </a:r>
            <a:r>
              <a:rPr lang="en-US" sz="2000" b="0" dirty="0">
                <a:latin typeface="Calibri" pitchFamily="34" charset="0"/>
                <a:cs typeface="Calibri" pitchFamily="34" charset="0"/>
              </a:rPr>
              <a:t>resisted Britain’s takeover of New Netherlands but could not get the colonists to assist him</a:t>
            </a:r>
            <a:r>
              <a:rPr lang="en-US" sz="2000" dirty="0">
                <a:latin typeface="Calibri" pitchFamily="34" charset="0"/>
                <a:cs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381000" y="304800"/>
            <a:ext cx="8458200" cy="704850"/>
          </a:xfrm>
          <a:prstGeom prst="rect">
            <a:avLst/>
          </a:prstGeom>
          <a:noFill/>
          <a:ln w="12700">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4000" b="1" dirty="0">
                <a:solidFill>
                  <a:schemeClr val="accent2"/>
                </a:solidFill>
                <a:effectLst>
                  <a:outerShdw blurRad="38100" dist="38100" dir="2700000" algn="tl">
                    <a:srgbClr val="000000"/>
                  </a:outerShdw>
                </a:effectLst>
                <a:latin typeface="Lombardic Narrow" pitchFamily="2" charset="0"/>
              </a:rPr>
              <a:t>Dutch Residue in New York</a:t>
            </a:r>
          </a:p>
        </p:txBody>
      </p:sp>
      <p:pic>
        <p:nvPicPr>
          <p:cNvPr id="18435" name="Picture 4" descr="20c Dutch Revival Bldg - NYC"/>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81000" y="1143000"/>
            <a:ext cx="2616200" cy="2819400"/>
          </a:xfrm>
          <a:prstGeom prst="rect">
            <a:avLst/>
          </a:prstGeom>
          <a:noFill/>
          <a:ln w="9525">
            <a:solidFill>
              <a:srgbClr val="3A1D00"/>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5" descr="NYC Official Seal - 1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44217"/>
            <a:ext cx="1835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90" name="Text Box 6"/>
          <p:cNvSpPr txBox="1">
            <a:spLocks noChangeArrowheads="1"/>
          </p:cNvSpPr>
          <p:nvPr/>
        </p:nvSpPr>
        <p:spPr bwMode="auto">
          <a:xfrm>
            <a:off x="2781300" y="1520964"/>
            <a:ext cx="3810000" cy="707886"/>
          </a:xfrm>
          <a:prstGeom prst="rect">
            <a:avLst/>
          </a:prstGeom>
          <a:noFill/>
          <a:ln w="9525">
            <a:noFill/>
            <a:miter lim="800000"/>
            <a:headEnd/>
            <a:tailEnd/>
          </a:ln>
          <a:effectLst/>
        </p:spPr>
        <p:txBody>
          <a:bodyPr wrap="square">
            <a:spAutoFit/>
          </a:bodyPr>
          <a:lstStyle/>
          <a:p>
            <a:pPr algn="ctr">
              <a:spcBef>
                <a:spcPct val="50000"/>
              </a:spcBef>
              <a:buClr>
                <a:srgbClr val="336699"/>
              </a:buClr>
              <a:buSzPct val="140000"/>
              <a:buFont typeface="Ships" pitchFamily="2" charset="0"/>
              <a:buNone/>
              <a:defRPr/>
            </a:pPr>
            <a:r>
              <a:rPr lang="en-US" sz="2000" dirty="0">
                <a:solidFill>
                  <a:srgbClr val="CC0000"/>
                </a:solidFill>
                <a:effectLst>
                  <a:outerShdw blurRad="38100" dist="38100" dir="2700000" algn="tl">
                    <a:srgbClr val="000000"/>
                  </a:outerShdw>
                </a:effectLst>
                <a:latin typeface="Comic Sans MS" pitchFamily="66" charset="0"/>
              </a:rPr>
              <a:t>Early 20</a:t>
            </a:r>
            <a:r>
              <a:rPr lang="en-US" sz="2000" baseline="30000" dirty="0">
                <a:solidFill>
                  <a:srgbClr val="CC0000"/>
                </a:solidFill>
                <a:effectLst>
                  <a:outerShdw blurRad="38100" dist="38100" dir="2700000" algn="tl">
                    <a:srgbClr val="000000"/>
                  </a:outerShdw>
                </a:effectLst>
                <a:latin typeface="Comic Sans MS" pitchFamily="66" charset="0"/>
              </a:rPr>
              <a:t>c</a:t>
            </a:r>
            <a:r>
              <a:rPr lang="en-US" sz="2000" dirty="0">
                <a:solidFill>
                  <a:srgbClr val="CC0000"/>
                </a:solidFill>
                <a:effectLst>
                  <a:outerShdw blurRad="38100" dist="38100" dir="2700000" algn="tl">
                    <a:srgbClr val="000000"/>
                  </a:outerShdw>
                </a:effectLst>
                <a:latin typeface="Comic Sans MS" pitchFamily="66" charset="0"/>
              </a:rPr>
              <a:t> Dutch Revival Building in NYC.</a:t>
            </a:r>
          </a:p>
        </p:txBody>
      </p:sp>
      <p:sp>
        <p:nvSpPr>
          <p:cNvPr id="297991" name="Text Box 7"/>
          <p:cNvSpPr txBox="1">
            <a:spLocks noChangeArrowheads="1"/>
          </p:cNvSpPr>
          <p:nvPr/>
        </p:nvSpPr>
        <p:spPr bwMode="auto">
          <a:xfrm>
            <a:off x="6934200" y="2819400"/>
            <a:ext cx="1981200" cy="707886"/>
          </a:xfrm>
          <a:prstGeom prst="rect">
            <a:avLst/>
          </a:prstGeom>
          <a:noFill/>
          <a:ln w="9525">
            <a:noFill/>
            <a:miter lim="800000"/>
            <a:headEnd/>
            <a:tailEnd/>
          </a:ln>
          <a:effectLst/>
        </p:spPr>
        <p:txBody>
          <a:bodyPr wrap="square">
            <a:spAutoFit/>
          </a:bodyPr>
          <a:lstStyle/>
          <a:p>
            <a:pPr algn="ctr">
              <a:spcBef>
                <a:spcPct val="50000"/>
              </a:spcBef>
              <a:buClr>
                <a:srgbClr val="336699"/>
              </a:buClr>
              <a:buSzPct val="140000"/>
              <a:buFont typeface="Ships" pitchFamily="2" charset="0"/>
              <a:buNone/>
              <a:defRPr/>
            </a:pPr>
            <a:r>
              <a:rPr lang="en-US" sz="2000" dirty="0">
                <a:solidFill>
                  <a:srgbClr val="CC0000"/>
                </a:solidFill>
                <a:effectLst>
                  <a:outerShdw blurRad="38100" dist="38100" dir="2700000" algn="tl">
                    <a:srgbClr val="000000"/>
                  </a:outerShdw>
                </a:effectLst>
                <a:latin typeface="Comic Sans MS" pitchFamily="66" charset="0"/>
              </a:rPr>
              <a:t>New York City</a:t>
            </a:r>
            <a:br>
              <a:rPr lang="en-US" sz="2000" dirty="0">
                <a:solidFill>
                  <a:srgbClr val="CC0000"/>
                </a:solidFill>
                <a:effectLst>
                  <a:outerShdw blurRad="38100" dist="38100" dir="2700000" algn="tl">
                    <a:srgbClr val="000000"/>
                  </a:outerShdw>
                </a:effectLst>
                <a:latin typeface="Comic Sans MS" pitchFamily="66" charset="0"/>
              </a:rPr>
            </a:br>
            <a:r>
              <a:rPr lang="en-US" sz="2000" dirty="0">
                <a:solidFill>
                  <a:srgbClr val="CC0000"/>
                </a:solidFill>
                <a:effectLst>
                  <a:outerShdw blurRad="38100" dist="38100" dir="2700000" algn="tl">
                    <a:srgbClr val="000000"/>
                  </a:outerShdw>
                </a:effectLst>
                <a:latin typeface="Comic Sans MS" pitchFamily="66" charset="0"/>
              </a:rPr>
              <a:t>seal.</a:t>
            </a:r>
          </a:p>
        </p:txBody>
      </p:sp>
      <p:sp>
        <p:nvSpPr>
          <p:cNvPr id="297992" name="Text Box 8"/>
          <p:cNvSpPr txBox="1">
            <a:spLocks noChangeArrowheads="1"/>
          </p:cNvSpPr>
          <p:nvPr/>
        </p:nvSpPr>
        <p:spPr bwMode="auto">
          <a:xfrm>
            <a:off x="381000" y="4095750"/>
            <a:ext cx="86106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2C6798"/>
              </a:buClr>
              <a:buSzPct val="120000"/>
              <a:buFont typeface="Ships" pitchFamily="2" charset="0"/>
              <a:buBlip>
                <a:blip r:embed="rId4"/>
              </a:buBlip>
            </a:pPr>
            <a:r>
              <a:rPr lang="en-US" altLang="en-US" sz="2300" dirty="0">
                <a:latin typeface="Calibri" panose="020F0502020204030204" pitchFamily="34" charset="0"/>
                <a:cs typeface="Calibri" panose="020F0502020204030204" pitchFamily="34" charset="0"/>
              </a:rPr>
              <a:t>The Dutch controlled New Amsterdam from 1613-1664 and, as a result, Dutch culture  made an imprint in the colony</a:t>
            </a:r>
          </a:p>
          <a:p>
            <a:pPr eaLnBrk="1" hangingPunct="1">
              <a:spcBef>
                <a:spcPct val="50000"/>
              </a:spcBef>
              <a:buClr>
                <a:srgbClr val="2C6798"/>
              </a:buClr>
              <a:buSzPct val="120000"/>
              <a:buFont typeface="Ships" pitchFamily="2" charset="0"/>
              <a:buBlip>
                <a:blip r:embed="rId4"/>
              </a:buBlip>
            </a:pPr>
            <a:r>
              <a:rPr lang="en-US" altLang="en-US" sz="2300" dirty="0">
                <a:latin typeface="Calibri" panose="020F0502020204030204" pitchFamily="34" charset="0"/>
                <a:cs typeface="Calibri" panose="020F0502020204030204" pitchFamily="34" charset="0"/>
              </a:rPr>
              <a:t>Names </a:t>
            </a:r>
            <a:r>
              <a:rPr lang="en-US" altLang="en-US" sz="2300" dirty="0">
                <a:latin typeface="Calibri" panose="020F0502020204030204" pitchFamily="34" charset="0"/>
                <a:cs typeface="Calibri" panose="020F0502020204030204" pitchFamily="34" charset="0"/>
                <a:sym typeface="Wingdings" panose="05000000000000000000" pitchFamily="2" charset="2"/>
              </a:rPr>
              <a:t> Harlem, Brooklyn</a:t>
            </a:r>
          </a:p>
          <a:p>
            <a:pPr eaLnBrk="1" hangingPunct="1">
              <a:spcBef>
                <a:spcPct val="50000"/>
              </a:spcBef>
              <a:buClr>
                <a:srgbClr val="2C6798"/>
              </a:buClr>
              <a:buSzPct val="120000"/>
              <a:buFont typeface="Ships" pitchFamily="2" charset="0"/>
              <a:buBlip>
                <a:blip r:embed="rId4"/>
              </a:buBlip>
            </a:pPr>
            <a:r>
              <a:rPr lang="en-US" altLang="en-US" sz="2300" dirty="0">
                <a:latin typeface="Calibri" panose="020F0502020204030204" pitchFamily="34" charset="0"/>
                <a:cs typeface="Calibri" panose="020F0502020204030204" pitchFamily="34" charset="0"/>
                <a:sym typeface="Wingdings" panose="05000000000000000000" pitchFamily="2" charset="2"/>
              </a:rPr>
              <a:t>Architecture  gambrel roof</a:t>
            </a:r>
          </a:p>
          <a:p>
            <a:pPr eaLnBrk="1" hangingPunct="1">
              <a:spcBef>
                <a:spcPct val="50000"/>
              </a:spcBef>
              <a:buClr>
                <a:srgbClr val="2C6798"/>
              </a:buClr>
              <a:buSzPct val="120000"/>
              <a:buFont typeface="Ships" pitchFamily="2" charset="0"/>
              <a:buBlip>
                <a:blip r:embed="rId4"/>
              </a:buBlip>
            </a:pPr>
            <a:r>
              <a:rPr lang="en-US" altLang="en-US" sz="2300" dirty="0">
                <a:latin typeface="Calibri" panose="020F0502020204030204" pitchFamily="34" charset="0"/>
                <a:cs typeface="Calibri" panose="020F0502020204030204" pitchFamily="34" charset="0"/>
                <a:sym typeface="Wingdings" panose="05000000000000000000" pitchFamily="2" charset="2"/>
              </a:rPr>
              <a:t>Customs  Easter eggs, Santa Claus, waffles, bowling, sleighing, skating, </a:t>
            </a:r>
            <a:r>
              <a:rPr lang="en-US" altLang="en-US" sz="2300" i="1" dirty="0" err="1">
                <a:latin typeface="Calibri" panose="020F0502020204030204" pitchFamily="34" charset="0"/>
                <a:cs typeface="Calibri" panose="020F0502020204030204" pitchFamily="34" charset="0"/>
                <a:sym typeface="Wingdings" panose="05000000000000000000" pitchFamily="2" charset="2"/>
              </a:rPr>
              <a:t>kolf</a:t>
            </a:r>
            <a:r>
              <a:rPr lang="en-US" altLang="en-US" sz="2300" dirty="0">
                <a:latin typeface="Calibri" panose="020F0502020204030204" pitchFamily="34" charset="0"/>
                <a:cs typeface="Calibri" panose="020F0502020204030204" pitchFamily="34" charset="0"/>
                <a:sym typeface="Wingdings" panose="05000000000000000000" pitchFamily="2" charset="2"/>
              </a:rPr>
              <a:t> [golf].</a:t>
            </a:r>
          </a:p>
        </p:txBody>
      </p:sp>
    </p:spTree>
    <p:extLst>
      <p:ext uri="{BB962C8B-B14F-4D97-AF65-F5344CB8AC3E}">
        <p14:creationId xmlns:p14="http://schemas.microsoft.com/office/powerpoint/2010/main" val="19903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9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9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9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79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99FF99"/>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1113"/>
            <a:ext cx="9144000" cy="1055687"/>
          </a:xfrm>
        </p:spPr>
        <p:txBody>
          <a:bodyPr/>
          <a:lstStyle/>
          <a:p>
            <a:pPr>
              <a:lnSpc>
                <a:spcPct val="90000"/>
              </a:lnSpc>
            </a:pPr>
            <a:r>
              <a:rPr lang="en-US" sz="3600" dirty="0">
                <a:solidFill>
                  <a:schemeClr val="tx1"/>
                </a:solidFill>
                <a:latin typeface="Calibri" pitchFamily="34" charset="0"/>
                <a:cs typeface="Calibri" pitchFamily="34" charset="0"/>
              </a:rPr>
              <a:t>In what ways might Pennsylvania be       different from other British colonies?</a:t>
            </a:r>
          </a:p>
        </p:txBody>
      </p:sp>
      <p:pic>
        <p:nvPicPr>
          <p:cNvPr id="48131" name="Picture 7" descr="http://upload.wikimedia.org/wikipedia/commons/1/15/Treaty_of_Penn_with_Indians_by_Benjamin_Wes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66800"/>
            <a:ext cx="88392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ular Callout 5"/>
          <p:cNvSpPr>
            <a:spLocks noChangeArrowheads="1"/>
          </p:cNvSpPr>
          <p:nvPr/>
        </p:nvSpPr>
        <p:spPr bwMode="auto">
          <a:xfrm>
            <a:off x="152400" y="76200"/>
            <a:ext cx="3657600" cy="1676400"/>
          </a:xfrm>
          <a:prstGeom prst="wedgeRectCallout">
            <a:avLst>
              <a:gd name="adj1" fmla="val 6343"/>
              <a:gd name="adj2" fmla="val -19676"/>
            </a:avLst>
          </a:prstGeom>
          <a:solidFill>
            <a:srgbClr val="CCCCFF"/>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The colonists who first settled in </a:t>
            </a:r>
            <a:br>
              <a:rPr lang="en-US" sz="3200" b="0" dirty="0">
                <a:latin typeface="Calibri" pitchFamily="34" charset="0"/>
                <a:cs typeface="Calibri" pitchFamily="34" charset="0"/>
              </a:rPr>
            </a:br>
            <a:r>
              <a:rPr lang="en-US" sz="3200" b="0" dirty="0">
                <a:latin typeface="Calibri" pitchFamily="34" charset="0"/>
                <a:cs typeface="Calibri" pitchFamily="34" charset="0"/>
              </a:rPr>
              <a:t>New England came for </a:t>
            </a:r>
            <a:r>
              <a:rPr lang="en-US" sz="3200" b="0" u="sng"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religious </a:t>
            </a:r>
            <a:r>
              <a:rPr lang="en-US" sz="3200" b="0" dirty="0">
                <a:latin typeface="Calibri" pitchFamily="34" charset="0"/>
                <a:cs typeface="Calibri" pitchFamily="34" charset="0"/>
              </a:rPr>
              <a:t>reasons </a:t>
            </a:r>
          </a:p>
        </p:txBody>
      </p:sp>
      <p:pic>
        <p:nvPicPr>
          <p:cNvPr id="5" name="Picture 5" descr="DIVI7233033"/>
          <p:cNvPicPr>
            <a:picLocks noChangeAspect="1" noChangeArrowheads="1"/>
          </p:cNvPicPr>
          <p:nvPr/>
        </p:nvPicPr>
        <p:blipFill>
          <a:blip r:embed="rId3" cstate="email">
            <a:lum contrast="6000"/>
            <a:extLst>
              <a:ext uri="{28A0092B-C50C-407E-A947-70E740481C1C}">
                <a14:useLocalDpi xmlns:a14="http://schemas.microsoft.com/office/drawing/2010/main"/>
              </a:ext>
            </a:extLst>
          </a:blip>
          <a:srcRect/>
          <a:stretch>
            <a:fillRect/>
          </a:stretch>
        </p:blipFill>
        <p:spPr bwMode="auto">
          <a:xfrm>
            <a:off x="4038600" y="7620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924050"/>
            <a:ext cx="9144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5"/>
          <p:cNvSpPr>
            <a:spLocks noChangeArrowheads="1"/>
          </p:cNvSpPr>
          <p:nvPr/>
        </p:nvSpPr>
        <p:spPr bwMode="auto">
          <a:xfrm>
            <a:off x="4038600" y="304800"/>
            <a:ext cx="4953000" cy="1219200"/>
          </a:xfrm>
          <a:prstGeom prst="wedgeRectCallout">
            <a:avLst>
              <a:gd name="adj1" fmla="val 6343"/>
              <a:gd name="adj2" fmla="val -19676"/>
            </a:avLst>
          </a:prstGeom>
          <a:solidFill>
            <a:srgbClr val="CCFFCC"/>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Religious disagreements</a:t>
            </a:r>
            <a:br>
              <a:rPr lang="en-US" sz="3200" b="0">
                <a:latin typeface="Calibri" pitchFamily="34" charset="0"/>
                <a:cs typeface="Calibri" pitchFamily="34" charset="0"/>
              </a:rPr>
            </a:br>
            <a:r>
              <a:rPr lang="en-US" sz="3200" b="0">
                <a:latin typeface="Calibri" pitchFamily="34" charset="0"/>
                <a:cs typeface="Calibri" pitchFamily="34" charset="0"/>
              </a:rPr>
              <a:t>in Britain led to divisions </a:t>
            </a:r>
            <a:br>
              <a:rPr lang="en-US" sz="3200" b="0">
                <a:latin typeface="Calibri" pitchFamily="34" charset="0"/>
                <a:cs typeface="Calibri" pitchFamily="34" charset="0"/>
              </a:rPr>
            </a:br>
            <a:r>
              <a:rPr lang="en-US" sz="3200" b="0">
                <a:latin typeface="Calibri" pitchFamily="34" charset="0"/>
                <a:cs typeface="Calibri" pitchFamily="34" charset="0"/>
              </a:rPr>
              <a:t>in the Anglican 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3" descr="02"/>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33338" y="381000"/>
            <a:ext cx="44529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4275" name="AutoShape 7"/>
          <p:cNvSpPr>
            <a:spLocks noChangeArrowheads="1"/>
          </p:cNvSpPr>
          <p:nvPr/>
        </p:nvSpPr>
        <p:spPr bwMode="auto">
          <a:xfrm>
            <a:off x="4572000" y="152400"/>
            <a:ext cx="4495800" cy="1981200"/>
          </a:xfrm>
          <a:prstGeom prst="wedgeRectCallout">
            <a:avLst>
              <a:gd name="adj1" fmla="val 13690"/>
              <a:gd name="adj2" fmla="val -5389"/>
            </a:avLst>
          </a:prstGeom>
          <a:solidFill>
            <a:srgbClr val="CDE6FF"/>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One of the most important middle  colonies</a:t>
            </a:r>
            <a:r>
              <a:rPr lang="en-US" sz="2800" b="0" dirty="0">
                <a:latin typeface="Calibri" pitchFamily="34" charset="0"/>
                <a:cs typeface="Calibri" pitchFamily="34" charset="0"/>
              </a:rPr>
              <a:t> </a:t>
            </a:r>
            <a:r>
              <a:rPr lang="en-US" sz="3200" b="0" dirty="0">
                <a:latin typeface="Calibri" pitchFamily="34" charset="0"/>
                <a:cs typeface="Calibri" pitchFamily="34" charset="0"/>
              </a:rPr>
              <a:t>was</a:t>
            </a:r>
            <a:r>
              <a:rPr lang="en-US" sz="2800" b="0" dirty="0">
                <a:latin typeface="Calibri" pitchFamily="34" charset="0"/>
                <a:cs typeface="Calibri" pitchFamily="34" charset="0"/>
              </a:rPr>
              <a:t> </a:t>
            </a:r>
            <a:r>
              <a:rPr lang="en-US" sz="3200" b="0" dirty="0">
                <a:latin typeface="Calibri" pitchFamily="34" charset="0"/>
                <a:cs typeface="Calibri" pitchFamily="34" charset="0"/>
              </a:rPr>
              <a:t>Pennsylvania which was founded by </a:t>
            </a: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William Penn </a:t>
            </a:r>
            <a:r>
              <a:rPr lang="en-US" sz="3200" b="0" dirty="0">
                <a:latin typeface="Calibri" pitchFamily="34" charset="0"/>
                <a:cs typeface="Calibri" pitchFamily="34" charset="0"/>
              </a:rPr>
              <a:t>in 1681</a:t>
            </a:r>
          </a:p>
        </p:txBody>
      </p:sp>
      <p:pic>
        <p:nvPicPr>
          <p:cNvPr id="49156" name="Picture 11" descr="http://www.millercountymuseum.org/archives/presidents/091109_04_WilliamPen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2201863"/>
            <a:ext cx="4038600"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7" descr="http://4.bp.blogspot.com/_LAAvI3vYxa0/SwTEowwGDDI/AAAAAAAAAKQ/EiOjtj-aGew/s1600/PresenceintheMidst-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4863" y="3162300"/>
            <a:ext cx="4452937"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AutoShape 7"/>
          <p:cNvSpPr>
            <a:spLocks noChangeArrowheads="1"/>
          </p:cNvSpPr>
          <p:nvPr/>
        </p:nvSpPr>
        <p:spPr bwMode="auto">
          <a:xfrm>
            <a:off x="4572000" y="76200"/>
            <a:ext cx="4495800" cy="2819400"/>
          </a:xfrm>
          <a:prstGeom prst="wedgeRectCallout">
            <a:avLst>
              <a:gd name="adj1" fmla="val 13690"/>
              <a:gd name="adj2" fmla="val -5389"/>
            </a:avLst>
          </a:prstGeom>
          <a:solidFill>
            <a:srgbClr val="FFCC99"/>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Penn was a member of </a:t>
            </a:r>
            <a:br>
              <a:rPr lang="en-US" sz="3200" b="0" dirty="0">
                <a:latin typeface="Calibri" pitchFamily="34" charset="0"/>
                <a:cs typeface="Calibri" pitchFamily="34" charset="0"/>
              </a:rPr>
            </a:br>
            <a:r>
              <a:rPr lang="en-US" sz="3200" b="0" dirty="0">
                <a:latin typeface="Calibri" pitchFamily="34" charset="0"/>
                <a:cs typeface="Calibri" pitchFamily="34" charset="0"/>
              </a:rPr>
              <a:t>a religious sect called </a:t>
            </a: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Quakers</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 </a:t>
            </a:r>
            <a:r>
              <a:rPr lang="en-US" sz="3200" b="0" dirty="0">
                <a:latin typeface="Calibri" pitchFamily="34" charset="0"/>
                <a:cs typeface="Calibri" pitchFamily="34" charset="0"/>
              </a:rPr>
              <a:t>who believed </a:t>
            </a:r>
            <a:br>
              <a:rPr lang="en-US" sz="3200" b="0" dirty="0">
                <a:latin typeface="Calibri" pitchFamily="34" charset="0"/>
                <a:cs typeface="Calibri" pitchFamily="34" charset="0"/>
              </a:rPr>
            </a:br>
            <a:r>
              <a:rPr lang="en-US" sz="3200" b="0" dirty="0">
                <a:latin typeface="Calibri" pitchFamily="34" charset="0"/>
                <a:cs typeface="Calibri" pitchFamily="34" charset="0"/>
              </a:rPr>
              <a:t>in the “Inner Light,” all people are equal, &amp; that people can </a:t>
            </a:r>
            <a:r>
              <a:rPr lang="en-US" sz="3200" b="0" u="sng" dirty="0">
                <a:latin typeface="Calibri" pitchFamily="34" charset="0"/>
                <a:cs typeface="Calibri" pitchFamily="34" charset="0"/>
              </a:rPr>
              <a:t>communicate</a:t>
            </a:r>
            <a:r>
              <a:rPr lang="en-US" sz="3200" b="0" dirty="0">
                <a:latin typeface="Calibri" pitchFamily="34" charset="0"/>
                <a:cs typeface="Calibri" pitchFamily="34" charset="0"/>
              </a:rPr>
              <a:t> directly with God</a:t>
            </a:r>
          </a:p>
        </p:txBody>
      </p:sp>
      <p:pic>
        <p:nvPicPr>
          <p:cNvPr id="50180" name="Picture 3" descr="02"/>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0" y="381000"/>
            <a:ext cx="44529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5" y="531813"/>
            <a:ext cx="8312150" cy="632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a:off x="3810000" y="76200"/>
            <a:ext cx="5247564" cy="1290851"/>
          </a:xfrm>
          <a:prstGeom prst="wedgeRectCallout">
            <a:avLst>
              <a:gd name="adj1" fmla="val 13690"/>
              <a:gd name="adj2" fmla="val -5389"/>
            </a:avLst>
          </a:prstGeom>
          <a:solidFill>
            <a:srgbClr val="FFFFCC"/>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Penn founded his colony </a:t>
            </a:r>
            <a:br>
              <a:rPr lang="en-US" sz="3200" b="0" dirty="0">
                <a:latin typeface="Calibri" pitchFamily="34" charset="0"/>
                <a:cs typeface="Calibri" pitchFamily="34" charset="0"/>
              </a:rPr>
            </a:br>
            <a:r>
              <a:rPr lang="en-US" sz="3200" b="0" dirty="0">
                <a:latin typeface="Calibri" pitchFamily="34" charset="0"/>
                <a:cs typeface="Calibri" pitchFamily="34" charset="0"/>
              </a:rPr>
              <a:t>as a “</a:t>
            </a: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holy experiment</a:t>
            </a:r>
            <a:r>
              <a:rPr lang="en-US" sz="3200" b="0" dirty="0">
                <a:latin typeface="Calibri" pitchFamily="34" charset="0"/>
                <a:cs typeface="Calibri" pitchFamily="34" charset="0"/>
              </a:rPr>
              <a:t>” to promote religious </a:t>
            </a:r>
            <a:r>
              <a:rPr lang="en-US" sz="3200" b="0" u="sng" dirty="0">
                <a:latin typeface="Calibri" pitchFamily="34" charset="0"/>
                <a:cs typeface="Calibri" pitchFamily="34" charset="0"/>
              </a:rPr>
              <a:t>toleration</a:t>
            </a:r>
          </a:p>
        </p:txBody>
      </p:sp>
      <p:sp>
        <p:nvSpPr>
          <p:cNvPr id="51204" name="Right Triangle 8"/>
          <p:cNvSpPr>
            <a:spLocks noChangeArrowheads="1"/>
          </p:cNvSpPr>
          <p:nvPr/>
        </p:nvSpPr>
        <p:spPr bwMode="auto">
          <a:xfrm flipH="1">
            <a:off x="5029200" y="4648200"/>
            <a:ext cx="3429000" cy="2209800"/>
          </a:xfrm>
          <a:prstGeom prst="rtTriangle">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lstStyle/>
          <a:p>
            <a:pPr eaLnBrk="0" hangingPunct="0"/>
            <a:endParaRPr lang="en-US"/>
          </a:p>
        </p:txBody>
      </p:sp>
      <p:pic>
        <p:nvPicPr>
          <p:cNvPr id="10" name="Picture 7" descr="http://upload.wikimedia.org/wikipedia/commons/1/15/Treaty_of_Penn_with_Indians_by_Benjamin_West.jpg"/>
          <p:cNvPicPr>
            <a:picLocks noChangeAspect="1" noChangeArrowheads="1"/>
          </p:cNvPicPr>
          <p:nvPr/>
        </p:nvPicPr>
        <p:blipFill>
          <a:blip r:embed="rId3" cstate="email">
            <a:extLst>
              <a:ext uri="{28A0092B-C50C-407E-A947-70E740481C1C}">
                <a14:useLocalDpi xmlns:a14="http://schemas.microsoft.com/office/drawing/2010/main"/>
              </a:ext>
            </a:extLst>
          </a:blip>
          <a:srcRect r="-619"/>
          <a:stretch>
            <a:fillRect/>
          </a:stretch>
        </p:blipFill>
        <p:spPr bwMode="auto">
          <a:xfrm>
            <a:off x="84138" y="1447800"/>
            <a:ext cx="9059862"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7"/>
          <p:cNvSpPr>
            <a:spLocks noChangeArrowheads="1"/>
          </p:cNvSpPr>
          <p:nvPr/>
        </p:nvSpPr>
        <p:spPr bwMode="auto">
          <a:xfrm>
            <a:off x="4648200" y="1447800"/>
            <a:ext cx="4419600" cy="1616869"/>
          </a:xfrm>
          <a:prstGeom prst="wedgeRectCallout">
            <a:avLst>
              <a:gd name="adj1" fmla="val 13690"/>
              <a:gd name="adj2" fmla="val -5389"/>
            </a:avLst>
          </a:prstGeom>
          <a:solidFill>
            <a:srgbClr val="CCFFCC"/>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He bought land from the </a:t>
            </a:r>
            <a:r>
              <a:rPr lang="en-US" sz="3200" b="0" u="sng" dirty="0">
                <a:latin typeface="Calibri" pitchFamily="34" charset="0"/>
                <a:cs typeface="Calibri" pitchFamily="34" charset="0"/>
              </a:rPr>
              <a:t>Indians</a:t>
            </a:r>
            <a:r>
              <a:rPr lang="en-US" sz="3200" b="0" dirty="0">
                <a:latin typeface="Calibri" pitchFamily="34" charset="0"/>
                <a:cs typeface="Calibri" pitchFamily="34" charset="0"/>
              </a:rPr>
              <a:t>, banned </a:t>
            </a:r>
            <a:r>
              <a:rPr lang="en-US" sz="3200" b="0" u="sng" dirty="0">
                <a:latin typeface="Calibri" pitchFamily="34" charset="0"/>
                <a:cs typeface="Calibri" pitchFamily="34" charset="0"/>
              </a:rPr>
              <a:t>slavery</a:t>
            </a:r>
            <a:r>
              <a:rPr lang="en-US" sz="3200" b="0" dirty="0">
                <a:latin typeface="Calibri" pitchFamily="34" charset="0"/>
                <a:cs typeface="Calibri" pitchFamily="34" charset="0"/>
              </a:rPr>
              <a:t>, </a:t>
            </a:r>
            <a:br>
              <a:rPr lang="en-US" sz="3200" b="0" dirty="0">
                <a:latin typeface="Calibri" pitchFamily="34" charset="0"/>
                <a:cs typeface="Calibri" pitchFamily="34" charset="0"/>
              </a:rPr>
            </a:br>
            <a:r>
              <a:rPr lang="en-US" sz="3200" b="0" dirty="0">
                <a:latin typeface="Calibri" pitchFamily="34" charset="0"/>
                <a:cs typeface="Calibri" pitchFamily="34" charset="0"/>
              </a:rPr>
              <a:t>&amp; allowed a </a:t>
            </a:r>
            <a:r>
              <a:rPr lang="en-US" sz="3200" b="0" dirty="0">
                <a:solidFill>
                  <a:srgbClr val="0000CC"/>
                </a:solidFill>
                <a:effectLst>
                  <a:glow rad="101600">
                    <a:schemeClr val="accent1">
                      <a:satMod val="175000"/>
                      <a:alpha val="40000"/>
                    </a:schemeClr>
                  </a:glow>
                </a:effectLst>
                <a:latin typeface="Calibri" pitchFamily="34" charset="0"/>
                <a:cs typeface="Calibri" pitchFamily="34" charset="0"/>
              </a:rPr>
              <a:t>diverse </a:t>
            </a:r>
            <a:r>
              <a:rPr lang="en-US" sz="3200" b="0" dirty="0">
                <a:latin typeface="Calibri" pitchFamily="34" charset="0"/>
                <a:cs typeface="Calibri" pitchFamily="34" charset="0"/>
              </a:rPr>
              <a:t>population to move there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AutoShape 7"/>
          <p:cNvSpPr>
            <a:spLocks noChangeArrowheads="1"/>
          </p:cNvSpPr>
          <p:nvPr/>
        </p:nvSpPr>
        <p:spPr bwMode="auto">
          <a:xfrm>
            <a:off x="4572000" y="228600"/>
            <a:ext cx="4495800" cy="1676400"/>
          </a:xfrm>
          <a:prstGeom prst="wedgeRectCallout">
            <a:avLst>
              <a:gd name="adj1" fmla="val 13690"/>
              <a:gd name="adj2" fmla="val -5389"/>
            </a:avLst>
          </a:prstGeom>
          <a:solidFill>
            <a:srgbClr val="FFCC99"/>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The middle colonies </a:t>
            </a:r>
            <a:br>
              <a:rPr lang="en-US" sz="3200" b="0" dirty="0">
                <a:latin typeface="Calibri" pitchFamily="34" charset="0"/>
                <a:cs typeface="Calibri" pitchFamily="34" charset="0"/>
              </a:rPr>
            </a:br>
            <a:r>
              <a:rPr lang="en-US" sz="3200" b="0" dirty="0">
                <a:latin typeface="Calibri" pitchFamily="34" charset="0"/>
                <a:cs typeface="Calibri" pitchFamily="34" charset="0"/>
              </a:rPr>
              <a:t>had two of the best ports for </a:t>
            </a:r>
            <a:r>
              <a:rPr lang="en-US" sz="3200" b="0" u="sng" dirty="0">
                <a:latin typeface="Calibri" pitchFamily="34" charset="0"/>
                <a:cs typeface="Calibri" pitchFamily="34" charset="0"/>
              </a:rPr>
              <a:t>trade</a:t>
            </a:r>
            <a:r>
              <a:rPr lang="en-US" sz="3200" b="0" dirty="0">
                <a:latin typeface="Calibri" pitchFamily="34" charset="0"/>
                <a:cs typeface="Calibri" pitchFamily="34" charset="0"/>
              </a:rPr>
              <a:t> in America: </a:t>
            </a:r>
            <a:r>
              <a:rPr lang="en-US" sz="3200" b="0" u="sng" dirty="0">
                <a:latin typeface="Calibri" pitchFamily="34" charset="0"/>
                <a:cs typeface="Calibri" pitchFamily="34" charset="0"/>
              </a:rPr>
              <a:t>Philadelphia</a:t>
            </a:r>
            <a:r>
              <a:rPr lang="en-US" sz="3200" b="0" dirty="0">
                <a:latin typeface="Calibri" pitchFamily="34" charset="0"/>
                <a:cs typeface="Calibri" pitchFamily="34" charset="0"/>
              </a:rPr>
              <a:t> &amp; New York</a:t>
            </a:r>
          </a:p>
        </p:txBody>
      </p:sp>
      <p:pic>
        <p:nvPicPr>
          <p:cNvPr id="52227" name="Picture 3" descr="02"/>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a:stretch>
            <a:fillRect/>
          </a:stretch>
        </p:blipFill>
        <p:spPr bwMode="auto">
          <a:xfrm>
            <a:off x="0" y="304800"/>
            <a:ext cx="44529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2228" name="Picture 3" descr="ch04_08"/>
          <p:cNvPicPr>
            <a:picLocks noChangeAspect="1" noChangeArrowheads="1"/>
          </p:cNvPicPr>
          <p:nvPr/>
        </p:nvPicPr>
        <p:blipFill>
          <a:blip r:embed="rId3" cstate="email">
            <a:lum bright="-6000" contrast="18000"/>
            <a:extLst>
              <a:ext uri="{28A0092B-C50C-407E-A947-70E740481C1C}">
                <a14:useLocalDpi xmlns:a14="http://schemas.microsoft.com/office/drawing/2010/main"/>
              </a:ext>
            </a:extLst>
          </a:blip>
          <a:srcRect t="23810" b="5881"/>
          <a:stretch>
            <a:fillRect/>
          </a:stretch>
        </p:blipFill>
        <p:spPr bwMode="auto">
          <a:xfrm>
            <a:off x="4495800" y="2057400"/>
            <a:ext cx="461486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1066800" y="914400"/>
            <a:ext cx="7162800" cy="1433512"/>
          </a:xfrm>
          <a:prstGeom prst="rect">
            <a:avLst/>
          </a:prstGeom>
          <a:noFill/>
          <a:ln w="12700">
            <a:noFill/>
            <a:miter lim="800000"/>
            <a:headEnd/>
            <a:tailEnd/>
          </a:ln>
          <a:effectLst>
            <a:outerShdw dist="38100" dir="10800000" algn="ctr" rotWithShape="0">
              <a:schemeClr val="tx1"/>
            </a:outerShdw>
          </a:effectLst>
        </p:spPr>
        <p:txBody>
          <a:bodyPr wrap="square">
            <a:spAutoFit/>
          </a:bodyPr>
          <a:lstStyle/>
          <a:p>
            <a:pPr algn="ctr">
              <a:spcBef>
                <a:spcPct val="50000"/>
              </a:spcBef>
              <a:defRPr/>
            </a:pPr>
            <a:r>
              <a:rPr lang="en-US" sz="8800" b="1" dirty="0">
                <a:solidFill>
                  <a:srgbClr val="A80000"/>
                </a:solidFill>
                <a:latin typeface="Lombardic Narrow" pitchFamily="2" charset="0"/>
              </a:rPr>
              <a:t>New Jersey</a:t>
            </a:r>
          </a:p>
        </p:txBody>
      </p:sp>
    </p:spTree>
    <p:extLst>
      <p:ext uri="{BB962C8B-B14F-4D97-AF65-F5344CB8AC3E}">
        <p14:creationId xmlns:p14="http://schemas.microsoft.com/office/powerpoint/2010/main" val="916066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457200" y="319088"/>
            <a:ext cx="8458200" cy="661720"/>
          </a:xfrm>
          <a:prstGeom prst="rect">
            <a:avLst/>
          </a:prstGeom>
          <a:noFill/>
          <a:ln w="12700">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3700" b="1" dirty="0">
                <a:solidFill>
                  <a:schemeClr val="accent2"/>
                </a:solidFill>
                <a:effectLst>
                  <a:outerShdw blurRad="38100" dist="38100" dir="2700000" algn="tl">
                    <a:srgbClr val="000000"/>
                  </a:outerShdw>
                </a:effectLst>
                <a:latin typeface="Lombardic Narrow" pitchFamily="2" charset="0"/>
              </a:rPr>
              <a:t>New Jersey — PA’s Neighbor</a:t>
            </a:r>
          </a:p>
        </p:txBody>
      </p:sp>
      <p:sp useBgFill="1">
        <p:nvSpPr>
          <p:cNvPr id="315395" name="Text Box 3"/>
          <p:cNvSpPr txBox="1">
            <a:spLocks noChangeArrowheads="1"/>
          </p:cNvSpPr>
          <p:nvPr/>
        </p:nvSpPr>
        <p:spPr bwMode="auto">
          <a:xfrm>
            <a:off x="4114800" y="1542008"/>
            <a:ext cx="4800600" cy="4154984"/>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396875" eaLnBrk="0" hangingPunct="0">
              <a:defRPr>
                <a:solidFill>
                  <a:schemeClr val="tx1"/>
                </a:solidFill>
                <a:latin typeface="Arial" panose="020B0604020202020204" pitchFamily="34" charset="0"/>
              </a:defRPr>
            </a:lvl1pPr>
            <a:lvl2pPr marL="855663" indent="-284163"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2C6798"/>
              </a:buClr>
              <a:buSzPct val="120000"/>
              <a:buFont typeface="Ships" pitchFamily="2" charset="0"/>
              <a:buBlip>
                <a:blip r:embed="rId2"/>
              </a:buBlip>
            </a:pPr>
            <a:r>
              <a:rPr lang="en-US" altLang="en-US" sz="2300" dirty="0">
                <a:latin typeface="Calibri" panose="020F0502020204030204" pitchFamily="34" charset="0"/>
                <a:cs typeface="Calibri" panose="020F0502020204030204" pitchFamily="34" charset="0"/>
              </a:rPr>
              <a:t>1664 </a:t>
            </a:r>
            <a:r>
              <a:rPr lang="en-US" altLang="en-US" sz="2300" dirty="0">
                <a:latin typeface="Calibri" panose="020F0502020204030204" pitchFamily="34" charset="0"/>
                <a:cs typeface="Calibri" panose="020F0502020204030204" pitchFamily="34" charset="0"/>
                <a:sym typeface="Wingdings" panose="05000000000000000000" pitchFamily="2" charset="2"/>
              </a:rPr>
              <a:t> aristocratic proprietors received the area from the Duke of York.</a:t>
            </a:r>
          </a:p>
          <a:p>
            <a:pPr eaLnBrk="1" hangingPunct="1">
              <a:spcBef>
                <a:spcPct val="50000"/>
              </a:spcBef>
              <a:buClr>
                <a:srgbClr val="2C6798"/>
              </a:buClr>
              <a:buSzPct val="120000"/>
              <a:buFont typeface="Ships" pitchFamily="2" charset="0"/>
              <a:buBlip>
                <a:blip r:embed="rId2"/>
              </a:buBlip>
            </a:pPr>
            <a:r>
              <a:rPr lang="en-US" altLang="en-US" sz="2300" dirty="0">
                <a:latin typeface="Calibri" panose="020F0502020204030204" pitchFamily="34" charset="0"/>
                <a:cs typeface="Calibri" panose="020F0502020204030204" pitchFamily="34" charset="0"/>
                <a:sym typeface="Wingdings" panose="05000000000000000000" pitchFamily="2" charset="2"/>
              </a:rPr>
              <a:t>Many New Englanders [because of worn out soil] moved to NJ.</a:t>
            </a:r>
            <a:endParaRPr lang="en-US" altLang="en-US" sz="2300" dirty="0">
              <a:latin typeface="Calibri" panose="020F0502020204030204" pitchFamily="34" charset="0"/>
              <a:cs typeface="Calibri" panose="020F0502020204030204" pitchFamily="34" charset="0"/>
            </a:endParaRPr>
          </a:p>
          <a:p>
            <a:pPr lvl="1" eaLnBrk="1" hangingPunct="1">
              <a:spcBef>
                <a:spcPct val="50000"/>
              </a:spcBef>
              <a:buClr>
                <a:srgbClr val="CC0000"/>
              </a:buClr>
              <a:buSzPct val="120000"/>
              <a:buFont typeface="Wingdings" panose="05000000000000000000" pitchFamily="2" charset="2"/>
              <a:buChar char="§"/>
            </a:pPr>
            <a:r>
              <a:rPr lang="en-US" altLang="en-US" sz="2000" dirty="0">
                <a:latin typeface="Calibri" panose="020F0502020204030204" pitchFamily="34" charset="0"/>
                <a:cs typeface="Calibri" panose="020F0502020204030204" pitchFamily="34" charset="0"/>
              </a:rPr>
              <a:t>1674 </a:t>
            </a:r>
            <a:r>
              <a:rPr lang="en-US" altLang="en-US" sz="2000" dirty="0">
                <a:latin typeface="Calibri" panose="020F0502020204030204" pitchFamily="34" charset="0"/>
                <a:cs typeface="Calibri" panose="020F0502020204030204" pitchFamily="34" charset="0"/>
                <a:sym typeface="Wingdings" panose="05000000000000000000" pitchFamily="2" charset="2"/>
              </a:rPr>
              <a:t> West NJ sold to Quakers.</a:t>
            </a:r>
            <a:endParaRPr lang="en-US" altLang="en-US" sz="2000" dirty="0">
              <a:latin typeface="Calibri" panose="020F0502020204030204" pitchFamily="34" charset="0"/>
              <a:cs typeface="Calibri" panose="020F0502020204030204" pitchFamily="34" charset="0"/>
            </a:endParaRPr>
          </a:p>
          <a:p>
            <a:pPr lvl="1" eaLnBrk="1" hangingPunct="1">
              <a:spcBef>
                <a:spcPct val="50000"/>
              </a:spcBef>
              <a:buClr>
                <a:srgbClr val="CC0000"/>
              </a:buClr>
              <a:buSzPct val="120000"/>
              <a:buFont typeface="Wingdings" panose="05000000000000000000" pitchFamily="2" charset="2"/>
              <a:buChar char="§"/>
            </a:pPr>
            <a:r>
              <a:rPr lang="en-US" altLang="en-US" sz="2000" dirty="0">
                <a:latin typeface="Calibri" panose="020F0502020204030204" pitchFamily="34" charset="0"/>
                <a:cs typeface="Calibri" panose="020F0502020204030204" pitchFamily="34" charset="0"/>
              </a:rPr>
              <a:t>East NJ eventually acquired by Quakers.</a:t>
            </a:r>
          </a:p>
          <a:p>
            <a:pPr eaLnBrk="1" hangingPunct="1">
              <a:spcBef>
                <a:spcPct val="50000"/>
              </a:spcBef>
              <a:buClr>
                <a:srgbClr val="2C6798"/>
              </a:buClr>
              <a:buSzPct val="120000"/>
              <a:buFont typeface="Ships" pitchFamily="2" charset="0"/>
              <a:buBlip>
                <a:blip r:embed="rId2"/>
              </a:buBlip>
            </a:pPr>
            <a:r>
              <a:rPr lang="en-US" altLang="en-US" sz="2300" dirty="0">
                <a:latin typeface="Calibri" panose="020F0502020204030204" pitchFamily="34" charset="0"/>
                <a:cs typeface="Calibri" panose="020F0502020204030204" pitchFamily="34" charset="0"/>
              </a:rPr>
              <a:t>1702 </a:t>
            </a:r>
            <a:r>
              <a:rPr lang="en-US" altLang="en-US" sz="2300" dirty="0">
                <a:latin typeface="Calibri" panose="020F0502020204030204" pitchFamily="34" charset="0"/>
                <a:cs typeface="Calibri" panose="020F0502020204030204" pitchFamily="34" charset="0"/>
                <a:sym typeface="Wingdings" panose="05000000000000000000" pitchFamily="2" charset="2"/>
              </a:rPr>
              <a:t> E &amp; W NJ combined into NJ and created one colony.</a:t>
            </a:r>
            <a:endParaRPr lang="en-US" altLang="en-US" sz="2300" dirty="0">
              <a:latin typeface="Calibri" panose="020F0502020204030204" pitchFamily="34" charset="0"/>
              <a:cs typeface="Calibri" panose="020F0502020204030204" pitchFamily="34" charset="0"/>
            </a:endParaRPr>
          </a:p>
        </p:txBody>
      </p:sp>
      <p:pic>
        <p:nvPicPr>
          <p:cNvPr id="31748" name="Picture 5"/>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8618" t="1523" r="1662" b="2985"/>
          <a:stretch>
            <a:fillRect/>
          </a:stretch>
        </p:blipFill>
        <p:spPr bwMode="auto">
          <a:xfrm>
            <a:off x="457200" y="1752600"/>
            <a:ext cx="3151187" cy="3733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93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15395">
                                            <p:txEl>
                                              <p:pRg st="2" end="2"/>
                                            </p:txEl>
                                          </p:spTgt>
                                        </p:tgtEl>
                                        <p:attrNameLst>
                                          <p:attrName>style.visibility</p:attrName>
                                        </p:attrNameLst>
                                      </p:cBhvr>
                                      <p:to>
                                        <p:strVal val="visible"/>
                                      </p:to>
                                    </p:set>
                                    <p:animEffect transition="in" filter="dissolve">
                                      <p:cBhvr>
                                        <p:cTn id="15" dur="500"/>
                                        <p:tgtEl>
                                          <p:spTgt spid="31539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15395">
                                            <p:txEl>
                                              <p:pRg st="3" end="3"/>
                                            </p:txEl>
                                          </p:spTgt>
                                        </p:tgtEl>
                                        <p:attrNameLst>
                                          <p:attrName>style.visibility</p:attrName>
                                        </p:attrNameLst>
                                      </p:cBhvr>
                                      <p:to>
                                        <p:strVal val="visible"/>
                                      </p:to>
                                    </p:set>
                                    <p:animEffect transition="in" filter="dissolve">
                                      <p:cBhvr>
                                        <p:cTn id="20" dur="500"/>
                                        <p:tgtEl>
                                          <p:spTgt spid="31539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5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1219200" y="990600"/>
            <a:ext cx="6781800" cy="1433512"/>
          </a:xfrm>
          <a:prstGeom prst="rect">
            <a:avLst/>
          </a:prstGeom>
          <a:noFill/>
          <a:ln w="12700">
            <a:noFill/>
            <a:miter lim="800000"/>
            <a:headEnd/>
            <a:tailEnd/>
          </a:ln>
          <a:effectLst>
            <a:outerShdw dist="38100" dir="10800000" algn="ctr" rotWithShape="0">
              <a:schemeClr val="tx1"/>
            </a:outerShdw>
          </a:effectLst>
        </p:spPr>
        <p:txBody>
          <a:bodyPr>
            <a:spAutoFit/>
          </a:bodyPr>
          <a:lstStyle/>
          <a:p>
            <a:pPr algn="ctr">
              <a:spcBef>
                <a:spcPct val="50000"/>
              </a:spcBef>
              <a:defRPr/>
            </a:pPr>
            <a:r>
              <a:rPr lang="en-US" sz="8800" b="1" dirty="0">
                <a:solidFill>
                  <a:srgbClr val="A80000"/>
                </a:solidFill>
                <a:latin typeface="Lombardic Narrow" pitchFamily="2" charset="0"/>
              </a:rPr>
              <a:t>Delaware</a:t>
            </a:r>
          </a:p>
        </p:txBody>
      </p:sp>
    </p:spTree>
    <p:extLst>
      <p:ext uri="{BB962C8B-B14F-4D97-AF65-F5344CB8AC3E}">
        <p14:creationId xmlns:p14="http://schemas.microsoft.com/office/powerpoint/2010/main" val="3518759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533400" y="319088"/>
            <a:ext cx="8382000" cy="661720"/>
          </a:xfrm>
          <a:prstGeom prst="rect">
            <a:avLst/>
          </a:prstGeom>
          <a:noFill/>
          <a:ln w="12700">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3700" b="1" dirty="0">
                <a:solidFill>
                  <a:schemeClr val="accent2"/>
                </a:solidFill>
                <a:effectLst>
                  <a:outerShdw blurRad="38100" dist="38100" dir="2700000" algn="tl">
                    <a:srgbClr val="000000"/>
                  </a:outerShdw>
                </a:effectLst>
                <a:latin typeface="Lombardic Narrow" pitchFamily="2" charset="0"/>
              </a:rPr>
              <a:t>Delaware — PA’s Neighbor</a:t>
            </a:r>
          </a:p>
        </p:txBody>
      </p:sp>
      <p:sp useBgFill="1">
        <p:nvSpPr>
          <p:cNvPr id="319491" name="Text Box 3"/>
          <p:cNvSpPr txBox="1">
            <a:spLocks noChangeArrowheads="1"/>
          </p:cNvSpPr>
          <p:nvPr/>
        </p:nvSpPr>
        <p:spPr bwMode="auto">
          <a:xfrm>
            <a:off x="0" y="1463675"/>
            <a:ext cx="5791200" cy="2746906"/>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3968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2C6798"/>
              </a:buClr>
              <a:buSzPct val="120000"/>
              <a:buFont typeface="Ships" pitchFamily="2" charset="0"/>
              <a:buBlip>
                <a:blip r:embed="rId2"/>
              </a:buBlip>
            </a:pPr>
            <a:r>
              <a:rPr lang="en-US" altLang="en-US" sz="2300" dirty="0">
                <a:latin typeface="Calibri" panose="020F0502020204030204" pitchFamily="34" charset="0"/>
                <a:cs typeface="Calibri" panose="020F0502020204030204" pitchFamily="34" charset="0"/>
              </a:rPr>
              <a:t>Named after Lord De La </a:t>
            </a:r>
            <a:r>
              <a:rPr lang="en-US" altLang="en-US" sz="2300" dirty="0" err="1">
                <a:latin typeface="Calibri" panose="020F0502020204030204" pitchFamily="34" charset="0"/>
                <a:cs typeface="Calibri" panose="020F0502020204030204" pitchFamily="34" charset="0"/>
              </a:rPr>
              <a:t>Warr</a:t>
            </a:r>
            <a:r>
              <a:rPr lang="en-US" altLang="en-US" sz="2300" dirty="0">
                <a:latin typeface="Calibri" panose="020F0502020204030204" pitchFamily="34" charset="0"/>
                <a:cs typeface="Calibri" panose="020F0502020204030204" pitchFamily="34" charset="0"/>
              </a:rPr>
              <a:t> [harsh military governor of VA in 1610].</a:t>
            </a:r>
            <a:endParaRPr lang="en-US" altLang="en-US" sz="2300" dirty="0">
              <a:latin typeface="Calibri" panose="020F0502020204030204" pitchFamily="34" charset="0"/>
              <a:cs typeface="Calibri" panose="020F0502020204030204" pitchFamily="34" charset="0"/>
              <a:sym typeface="Wingdings" panose="05000000000000000000" pitchFamily="2" charset="2"/>
            </a:endParaRPr>
          </a:p>
          <a:p>
            <a:pPr eaLnBrk="1" hangingPunct="1">
              <a:spcBef>
                <a:spcPct val="50000"/>
              </a:spcBef>
              <a:buClr>
                <a:srgbClr val="2C6798"/>
              </a:buClr>
              <a:buSzPct val="120000"/>
              <a:buFont typeface="Ships" pitchFamily="2" charset="0"/>
              <a:buBlip>
                <a:blip r:embed="rId2"/>
              </a:buBlip>
            </a:pPr>
            <a:r>
              <a:rPr lang="en-US" altLang="en-US" sz="2300" dirty="0">
                <a:latin typeface="Calibri" panose="020F0502020204030204" pitchFamily="34" charset="0"/>
                <a:cs typeface="Calibri" panose="020F0502020204030204" pitchFamily="34" charset="0"/>
                <a:sym typeface="Wingdings" panose="05000000000000000000" pitchFamily="2" charset="2"/>
              </a:rPr>
              <a:t>Closely associated with Penn’s colony.</a:t>
            </a:r>
          </a:p>
          <a:p>
            <a:pPr eaLnBrk="1" hangingPunct="1">
              <a:spcBef>
                <a:spcPct val="50000"/>
              </a:spcBef>
              <a:buClr>
                <a:srgbClr val="2C6798"/>
              </a:buClr>
              <a:buSzPct val="120000"/>
              <a:buFont typeface="Ships" pitchFamily="2" charset="0"/>
              <a:buBlip>
                <a:blip r:embed="rId2"/>
              </a:buBlip>
            </a:pPr>
            <a:r>
              <a:rPr lang="en-US" altLang="en-US" sz="2300" dirty="0">
                <a:latin typeface="Calibri" panose="020F0502020204030204" pitchFamily="34" charset="0"/>
                <a:cs typeface="Calibri" panose="020F0502020204030204" pitchFamily="34" charset="0"/>
                <a:sym typeface="Wingdings" panose="05000000000000000000" pitchFamily="2" charset="2"/>
              </a:rPr>
              <a:t>1703  granted its own assembly.</a:t>
            </a:r>
          </a:p>
          <a:p>
            <a:pPr eaLnBrk="1" hangingPunct="1">
              <a:spcBef>
                <a:spcPct val="50000"/>
              </a:spcBef>
              <a:buClr>
                <a:srgbClr val="2C6798"/>
              </a:buClr>
              <a:buSzPct val="120000"/>
              <a:buFont typeface="Ships" pitchFamily="2" charset="0"/>
              <a:buBlip>
                <a:blip r:embed="rId2"/>
              </a:buBlip>
            </a:pPr>
            <a:r>
              <a:rPr lang="en-US" altLang="en-US" sz="2300" dirty="0">
                <a:latin typeface="Calibri" panose="020F0502020204030204" pitchFamily="34" charset="0"/>
                <a:cs typeface="Calibri" panose="020F0502020204030204" pitchFamily="34" charset="0"/>
                <a:sym typeface="Wingdings" panose="05000000000000000000" pitchFamily="2" charset="2"/>
              </a:rPr>
              <a:t>Remained under the control of PA until the American Revolution.</a:t>
            </a:r>
            <a:endParaRPr lang="en-US" altLang="en-US" sz="2300" dirty="0">
              <a:latin typeface="Calibri" panose="020F0502020204030204" pitchFamily="34" charset="0"/>
              <a:cs typeface="Calibri" panose="020F0502020204030204" pitchFamily="34" charset="0"/>
            </a:endParaRPr>
          </a:p>
        </p:txBody>
      </p:sp>
      <p:pic>
        <p:nvPicPr>
          <p:cNvPr id="319493" name="Picture 5"/>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5943600" y="1676400"/>
            <a:ext cx="2738438" cy="3429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91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9493"/>
                                        </p:tgtEl>
                                        <p:attrNameLst>
                                          <p:attrName>style.visibility</p:attrName>
                                        </p:attrNameLst>
                                      </p:cBhvr>
                                      <p:to>
                                        <p:strVal val="visible"/>
                                      </p:to>
                                    </p:set>
                                    <p:animEffect transition="in" filter="fade">
                                      <p:cBhvr>
                                        <p:cTn id="9" dur="1000"/>
                                        <p:tgtEl>
                                          <p:spTgt spid="3194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19491">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19491">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19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99FF99"/>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447800"/>
          </a:xfrm>
        </p:spPr>
        <p:txBody>
          <a:bodyPr/>
          <a:lstStyle/>
          <a:p>
            <a:pPr>
              <a:lnSpc>
                <a:spcPct val="85000"/>
              </a:lnSpc>
            </a:pPr>
            <a:r>
              <a:rPr lang="en-US" sz="3400" dirty="0">
                <a:solidFill>
                  <a:schemeClr val="tx1"/>
                </a:solidFill>
                <a:latin typeface="Calibri" pitchFamily="34" charset="0"/>
                <a:cs typeface="Calibri" pitchFamily="34" charset="0"/>
              </a:rPr>
              <a:t>The image below is from the “Lower South”  colony of South Carolina. Which other colony might it be similar to? Why?</a:t>
            </a:r>
          </a:p>
        </p:txBody>
      </p:sp>
      <p:pic>
        <p:nvPicPr>
          <p:cNvPr id="53251" name="Picture 5" descr="The%20Old%20Plant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447800"/>
            <a:ext cx="79216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AutoShape 7"/>
          <p:cNvSpPr>
            <a:spLocks noChangeArrowheads="1"/>
          </p:cNvSpPr>
          <p:nvPr/>
        </p:nvSpPr>
        <p:spPr bwMode="auto">
          <a:xfrm>
            <a:off x="76200" y="76200"/>
            <a:ext cx="4572000" cy="1219200"/>
          </a:xfrm>
          <a:prstGeom prst="wedgeRectCallout">
            <a:avLst>
              <a:gd name="adj1" fmla="val 13690"/>
              <a:gd name="adj2" fmla="val -5389"/>
            </a:avLst>
          </a:prstGeom>
          <a:solidFill>
            <a:srgbClr val="CC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The Lower South colonies were the </a:t>
            </a:r>
            <a:r>
              <a:rPr lang="en-US" sz="3200" b="0" u="sng" dirty="0">
                <a:latin typeface="Calibri" pitchFamily="34" charset="0"/>
                <a:cs typeface="Calibri" pitchFamily="34" charset="0"/>
              </a:rPr>
              <a:t>last</a:t>
            </a:r>
            <a:r>
              <a:rPr lang="en-US" sz="3200" b="0" dirty="0">
                <a:latin typeface="Calibri" pitchFamily="34" charset="0"/>
                <a:cs typeface="Calibri" pitchFamily="34" charset="0"/>
              </a:rPr>
              <a:t> British colonies to be formed</a:t>
            </a:r>
          </a:p>
        </p:txBody>
      </p:sp>
      <p:pic>
        <p:nvPicPr>
          <p:cNvPr id="54275" name="Picture 3" descr="02"/>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a:stretch>
            <a:fillRect/>
          </a:stretch>
        </p:blipFill>
        <p:spPr bwMode="auto">
          <a:xfrm>
            <a:off x="4767263" y="381000"/>
            <a:ext cx="43767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3252" name="AutoShape 7"/>
          <p:cNvSpPr>
            <a:spLocks noChangeArrowheads="1"/>
          </p:cNvSpPr>
          <p:nvPr/>
        </p:nvSpPr>
        <p:spPr bwMode="auto">
          <a:xfrm>
            <a:off x="76200" y="1371600"/>
            <a:ext cx="4572000" cy="1981200"/>
          </a:xfrm>
          <a:prstGeom prst="wedgeRectCallout">
            <a:avLst>
              <a:gd name="adj1" fmla="val 13690"/>
              <a:gd name="adj2" fmla="val -5389"/>
            </a:avLst>
          </a:prstGeom>
          <a:solidFill>
            <a:srgbClr val="FF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The Carolinas &amp; Georgia developed like Virginia with</a:t>
            </a:r>
            <a:r>
              <a:rPr lang="en-US" sz="2800" b="0" dirty="0">
                <a:latin typeface="Calibri" pitchFamily="34" charset="0"/>
                <a:cs typeface="Calibri" pitchFamily="34" charset="0"/>
              </a:rPr>
              <a:t> </a:t>
            </a:r>
            <a:r>
              <a:rPr lang="en-US" sz="3200" b="0" dirty="0">
                <a:latin typeface="Calibri" pitchFamily="34" charset="0"/>
                <a:cs typeface="Calibri" pitchFamily="34" charset="0"/>
              </a:rPr>
              <a:t>a</a:t>
            </a:r>
            <a:r>
              <a:rPr lang="en-US" sz="2800" b="0" dirty="0">
                <a:latin typeface="Calibri" pitchFamily="34" charset="0"/>
                <a:cs typeface="Calibri" pitchFamily="34" charset="0"/>
              </a:rPr>
              <a:t> </a:t>
            </a:r>
            <a:r>
              <a:rPr lang="en-US" sz="3200" b="0" u="sng" dirty="0">
                <a:latin typeface="Calibri" pitchFamily="34" charset="0"/>
                <a:cs typeface="Calibri" pitchFamily="34" charset="0"/>
              </a:rPr>
              <a:t>cash</a:t>
            </a:r>
            <a:r>
              <a:rPr lang="en-US" sz="2800" b="0" u="sng" dirty="0">
                <a:latin typeface="Calibri" pitchFamily="34" charset="0"/>
                <a:cs typeface="Calibri" pitchFamily="34" charset="0"/>
              </a:rPr>
              <a:t> </a:t>
            </a:r>
            <a:r>
              <a:rPr lang="en-US" sz="3200" b="0" u="sng" dirty="0">
                <a:latin typeface="Calibri" pitchFamily="34" charset="0"/>
                <a:cs typeface="Calibri" pitchFamily="34" charset="0"/>
              </a:rPr>
              <a:t>crop</a:t>
            </a:r>
            <a:r>
              <a:rPr lang="en-US" sz="2700" b="0" u="sng" dirty="0">
                <a:latin typeface="Calibri" pitchFamily="34" charset="0"/>
                <a:cs typeface="Calibri" pitchFamily="34" charset="0"/>
              </a:rPr>
              <a:t> </a:t>
            </a:r>
            <a:r>
              <a:rPr lang="en-US" sz="3200" b="0" dirty="0">
                <a:latin typeface="Calibri" pitchFamily="34" charset="0"/>
                <a:cs typeface="Calibri" pitchFamily="34" charset="0"/>
              </a:rPr>
              <a:t>economy, slavery, &amp; gaps between rich &amp; poor colonists</a:t>
            </a:r>
          </a:p>
        </p:txBody>
      </p:sp>
      <p:pic>
        <p:nvPicPr>
          <p:cNvPr id="10" name="Picture 4" descr="ch04_03"/>
          <p:cNvPicPr>
            <a:picLocks noChangeAspect="1" noChangeArrowheads="1"/>
          </p:cNvPicPr>
          <p:nvPr/>
        </p:nvPicPr>
        <p:blipFill>
          <a:blip r:embed="rId3" cstate="email">
            <a:lum bright="-6000" contrast="12000"/>
            <a:extLst>
              <a:ext uri="{28A0092B-C50C-407E-A947-70E740481C1C}">
                <a14:useLocalDpi xmlns:a14="http://schemas.microsoft.com/office/drawing/2010/main"/>
              </a:ext>
            </a:extLst>
          </a:blip>
          <a:srcRect t="30927" b="4100"/>
          <a:stretch>
            <a:fillRect/>
          </a:stretch>
        </p:blipFill>
        <p:spPr bwMode="auto">
          <a:xfrm>
            <a:off x="76200" y="3429000"/>
            <a:ext cx="4572000" cy="3502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AutoShape 7"/>
          <p:cNvSpPr>
            <a:spLocks noChangeArrowheads="1"/>
          </p:cNvSpPr>
          <p:nvPr/>
        </p:nvSpPr>
        <p:spPr bwMode="auto">
          <a:xfrm>
            <a:off x="76200" y="4038600"/>
            <a:ext cx="4572000" cy="2362200"/>
          </a:xfrm>
          <a:prstGeom prst="wedgeRectCallout">
            <a:avLst>
              <a:gd name="adj1" fmla="val 70477"/>
              <a:gd name="adj2" fmla="val -21977"/>
            </a:avLst>
          </a:prstGeom>
          <a:solidFill>
            <a:srgbClr val="CCCCFF"/>
          </a:solidFill>
          <a:ln w="12700">
            <a:solidFill>
              <a:schemeClr val="tx1"/>
            </a:solidFill>
            <a:miter lim="800000"/>
            <a:headEnd/>
            <a:tailEnd/>
          </a:ln>
        </p:spPr>
        <p:txBody>
          <a:bodyPr/>
          <a:lstStyle/>
          <a:p>
            <a:pPr algn="ctr" eaLnBrk="0" hangingPunct="0">
              <a:lnSpc>
                <a:spcPct val="80000"/>
              </a:lnSpc>
              <a:defRPr/>
            </a:pPr>
            <a:r>
              <a:rPr lang="en-US" sz="3200" b="0" dirty="0">
                <a:latin typeface="Calibri" pitchFamily="34" charset="0"/>
                <a:cs typeface="Calibri" pitchFamily="34" charset="0"/>
              </a:rPr>
              <a:t>Georgia was created by James Oglethorpe as a </a:t>
            </a:r>
            <a:r>
              <a:rPr lang="en-US" sz="3200" b="0" u="sng" dirty="0">
                <a:solidFill>
                  <a:srgbClr val="0000CC"/>
                </a:solidFill>
                <a:effectLst>
                  <a:glow rad="101600">
                    <a:schemeClr val="accent1">
                      <a:satMod val="175000"/>
                      <a:alpha val="40000"/>
                    </a:schemeClr>
                  </a:glow>
                </a:effectLst>
                <a:latin typeface="Calibri" pitchFamily="34" charset="0"/>
                <a:cs typeface="Calibri" pitchFamily="34" charset="0"/>
              </a:rPr>
              <a:t>buffer colony </a:t>
            </a:r>
            <a:r>
              <a:rPr lang="en-US" sz="3200" b="0" dirty="0">
                <a:latin typeface="Calibri" pitchFamily="34" charset="0"/>
                <a:cs typeface="Calibri" pitchFamily="34" charset="0"/>
              </a:rPr>
              <a:t>between Carolina &amp; Spanish </a:t>
            </a:r>
            <a:r>
              <a:rPr lang="en-US" sz="3200" b="0" u="sng" dirty="0">
                <a:latin typeface="Calibri" pitchFamily="34" charset="0"/>
                <a:cs typeface="Calibri" pitchFamily="34" charset="0"/>
              </a:rPr>
              <a:t>Florida</a:t>
            </a:r>
            <a:r>
              <a:rPr lang="en-US" sz="3200" b="0" dirty="0">
                <a:latin typeface="Calibri" pitchFamily="34" charset="0"/>
                <a:cs typeface="Calibri" pitchFamily="34" charset="0"/>
              </a:rPr>
              <a:t> &amp; was populated by British</a:t>
            </a:r>
            <a:r>
              <a:rPr lang="en-US" sz="2400" b="0" dirty="0">
                <a:latin typeface="Calibri" pitchFamily="34" charset="0"/>
                <a:cs typeface="Calibri" pitchFamily="34" charset="0"/>
              </a:rPr>
              <a:t> </a:t>
            </a:r>
            <a:r>
              <a:rPr lang="en-US" sz="3200" b="0" dirty="0">
                <a:latin typeface="Calibri" pitchFamily="34" charset="0"/>
                <a:cs typeface="Calibri" pitchFamily="34" charset="0"/>
              </a:rPr>
              <a:t>debtors</a:t>
            </a:r>
            <a:r>
              <a:rPr lang="en-US" sz="2400" b="0" dirty="0">
                <a:latin typeface="Calibri" pitchFamily="34" charset="0"/>
                <a:cs typeface="Calibri" pitchFamily="34" charset="0"/>
              </a:rPr>
              <a:t> </a:t>
            </a:r>
            <a:r>
              <a:rPr lang="en-US" sz="3200" b="0" dirty="0">
                <a:latin typeface="Calibri" pitchFamily="34" charset="0"/>
                <a:cs typeface="Calibri" pitchFamily="34" charset="0"/>
              </a:rPr>
              <a:t>&amp;</a:t>
            </a:r>
            <a:r>
              <a:rPr lang="en-US" sz="2400" b="0" dirty="0">
                <a:latin typeface="Calibri" pitchFamily="34" charset="0"/>
                <a:cs typeface="Calibri" pitchFamily="34" charset="0"/>
              </a:rPr>
              <a:t> </a:t>
            </a:r>
            <a:r>
              <a:rPr lang="en-US" sz="3200" b="0" dirty="0">
                <a:latin typeface="Calibri" pitchFamily="34" charset="0"/>
                <a:cs typeface="Calibri" pitchFamily="34" charset="0"/>
              </a:rPr>
              <a:t>prisoners</a:t>
            </a:r>
          </a:p>
        </p:txBody>
      </p:sp>
      <p:pic>
        <p:nvPicPr>
          <p:cNvPr id="53256" name="Picture 8" descr="http://blackmajorityreview.files.wordpress.com/2011/11/illustration-of-slaves-cultivating-ric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76200"/>
            <a:ext cx="436721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07213" y="4048125"/>
            <a:ext cx="21637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500"/>
                                        <p:tgtEl>
                                          <p:spTgt spid="5325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nodeType="afterGroup">
                            <p:stCondLst>
                              <p:cond delay="500"/>
                            </p:stCondLst>
                            <p:childTnLst>
                              <p:par>
                                <p:cTn id="12" presetID="10" presetClass="entr" presetSubtype="0" fill="hold" nodeType="afterEffect">
                                  <p:stCondLst>
                                    <p:cond delay="500"/>
                                  </p:stCondLst>
                                  <p:childTnLst>
                                    <p:set>
                                      <p:cBhvr>
                                        <p:cTn id="13" dur="1" fill="hold">
                                          <p:stCondLst>
                                            <p:cond delay="0"/>
                                          </p:stCondLst>
                                        </p:cTn>
                                        <p:tgtEl>
                                          <p:spTgt spid="53256"/>
                                        </p:tgtEl>
                                        <p:attrNameLst>
                                          <p:attrName>style.visibility</p:attrName>
                                        </p:attrNameLst>
                                      </p:cBhvr>
                                      <p:to>
                                        <p:strVal val="visible"/>
                                      </p:to>
                                    </p:set>
                                    <p:animEffect transition="in" filter="fade">
                                      <p:cBhvr>
                                        <p:cTn id="14" dur="500"/>
                                        <p:tgtEl>
                                          <p:spTgt spid="53256"/>
                                        </p:tgtEl>
                                      </p:cBhvr>
                                    </p:animEffect>
                                  </p:childTnLst>
                                </p:cTn>
                              </p:par>
                            </p:childTnLst>
                          </p:cTn>
                        </p:par>
                        <p:par>
                          <p:cTn id="15" fill="hold" nodeType="afterGroup">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53258"/>
                                        </p:tgtEl>
                                        <p:attrNameLst>
                                          <p:attrName>style.visibility</p:attrName>
                                        </p:attrNameLst>
                                      </p:cBhvr>
                                      <p:to>
                                        <p:strVal val="visible"/>
                                      </p:to>
                                    </p:set>
                                    <p:animEffect transition="in" filter="fade">
                                      <p:cBhvr>
                                        <p:cTn id="18" dur="500"/>
                                        <p:tgtEl>
                                          <p:spTgt spid="532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3256"/>
                                        </p:tgtEl>
                                      </p:cBhvr>
                                    </p:animEffect>
                                    <p:set>
                                      <p:cBhvr>
                                        <p:cTn id="28" dur="1" fill="hold">
                                          <p:stCondLst>
                                            <p:cond delay="499"/>
                                          </p:stCondLst>
                                        </p:cTn>
                                        <p:tgtEl>
                                          <p:spTgt spid="5325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3258"/>
                                        </p:tgtEl>
                                      </p:cBhvr>
                                    </p:animEffect>
                                    <p:set>
                                      <p:cBhvr>
                                        <p:cTn id="31" dur="1" fill="hold">
                                          <p:stCondLst>
                                            <p:cond delay="499"/>
                                          </p:stCondLst>
                                        </p:cTn>
                                        <p:tgtEl>
                                          <p:spTgt spid="532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924050"/>
            <a:ext cx="9144000" cy="493395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27" name="Rectangular Callout 5"/>
          <p:cNvSpPr>
            <a:spLocks noChangeArrowheads="1"/>
          </p:cNvSpPr>
          <p:nvPr/>
        </p:nvSpPr>
        <p:spPr bwMode="auto">
          <a:xfrm>
            <a:off x="152400" y="76200"/>
            <a:ext cx="4343400" cy="1981200"/>
          </a:xfrm>
          <a:prstGeom prst="wedgeRectCallout">
            <a:avLst>
              <a:gd name="adj1" fmla="val 21106"/>
              <a:gd name="adj2" fmla="val 3127"/>
            </a:avLst>
          </a:prstGeom>
          <a:solidFill>
            <a:srgbClr val="CDE6FF"/>
          </a:solidFill>
          <a:ln w="12700" algn="ctr">
            <a:solidFill>
              <a:schemeClr val="tx1"/>
            </a:solidFill>
            <a:round/>
            <a:headEnd/>
            <a:tailEnd/>
          </a:ln>
        </p:spPr>
        <p:txBody>
          <a:bodyPr/>
          <a:lstStyle/>
          <a:p>
            <a:pPr algn="ctr" eaLnBrk="0" hangingPunct="0">
              <a:lnSpc>
                <a:spcPct val="80000"/>
              </a:lnSpc>
              <a:defRPr/>
            </a:pPr>
            <a:r>
              <a:rPr lang="en-US" sz="3200" b="0" u="sng"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Puritans</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 </a:t>
            </a:r>
            <a:r>
              <a:rPr lang="en-US" sz="3200" b="0" dirty="0">
                <a:latin typeface="Calibri" pitchFamily="34" charset="0"/>
                <a:cs typeface="Calibri" pitchFamily="34" charset="0"/>
              </a:rPr>
              <a:t>believed in </a:t>
            </a:r>
            <a:br>
              <a:rPr lang="en-US" sz="3200" b="0" dirty="0">
                <a:latin typeface="Calibri" pitchFamily="34" charset="0"/>
                <a:cs typeface="Calibri" pitchFamily="34" charset="0"/>
              </a:rPr>
            </a:br>
            <a:r>
              <a:rPr lang="en-US" sz="3200" b="0" dirty="0">
                <a:latin typeface="Calibri" pitchFamily="34" charset="0"/>
                <a:cs typeface="Calibri" pitchFamily="34" charset="0"/>
              </a:rPr>
              <a:t>the </a:t>
            </a:r>
            <a:r>
              <a:rPr kumimoji="1" lang="en-US" sz="3200" b="0" dirty="0">
                <a:latin typeface="Calibri" pitchFamily="34" charset="0"/>
                <a:cs typeface="Calibri" pitchFamily="34" charset="0"/>
              </a:rPr>
              <a:t>Calvinist idea of </a:t>
            </a:r>
            <a:r>
              <a:rPr kumimoji="1" lang="en-US" sz="3200" b="0" u="sng" dirty="0">
                <a:latin typeface="Calibri" pitchFamily="34" charset="0"/>
                <a:cs typeface="Calibri" pitchFamily="34" charset="0"/>
              </a:rPr>
              <a:t>predestination</a:t>
            </a:r>
            <a:r>
              <a:rPr kumimoji="1" lang="en-US" sz="3200" b="0" dirty="0">
                <a:latin typeface="Calibri" pitchFamily="34" charset="0"/>
                <a:cs typeface="Calibri" pitchFamily="34" charset="0"/>
              </a:rPr>
              <a:t> &amp; tried </a:t>
            </a:r>
            <a:br>
              <a:rPr kumimoji="1" lang="en-US" sz="3200" b="0" dirty="0">
                <a:latin typeface="Calibri" pitchFamily="34" charset="0"/>
                <a:cs typeface="Calibri" pitchFamily="34" charset="0"/>
              </a:rPr>
            </a:br>
            <a:r>
              <a:rPr kumimoji="1" lang="en-US" sz="3200" b="0" dirty="0">
                <a:latin typeface="Calibri" pitchFamily="34" charset="0"/>
                <a:cs typeface="Calibri" pitchFamily="34" charset="0"/>
              </a:rPr>
              <a:t>to live strictly “Christian” lives without sin</a:t>
            </a:r>
            <a:r>
              <a:rPr lang="en-US" sz="3200" b="0" dirty="0">
                <a:latin typeface="Calibri" pitchFamily="34" charset="0"/>
                <a:cs typeface="Calibri" pitchFamily="34" charset="0"/>
              </a:rPr>
              <a:t> </a:t>
            </a:r>
          </a:p>
        </p:txBody>
      </p:sp>
      <p:sp>
        <p:nvSpPr>
          <p:cNvPr id="9" name="Rectangular Callout 5"/>
          <p:cNvSpPr>
            <a:spLocks noChangeArrowheads="1"/>
          </p:cNvSpPr>
          <p:nvPr/>
        </p:nvSpPr>
        <p:spPr bwMode="auto">
          <a:xfrm>
            <a:off x="4648200" y="76200"/>
            <a:ext cx="4267200" cy="1981200"/>
          </a:xfrm>
          <a:prstGeom prst="wedgeRectCallout">
            <a:avLst>
              <a:gd name="adj1" fmla="val -5750"/>
              <a:gd name="adj2" fmla="val -1741"/>
            </a:avLst>
          </a:prstGeom>
          <a:solidFill>
            <a:srgbClr val="FFCCCC"/>
          </a:solidFill>
          <a:ln w="12700" algn="ctr">
            <a:solidFill>
              <a:schemeClr val="tx1"/>
            </a:solidFill>
            <a:round/>
            <a:headEnd/>
            <a:tailEnd/>
          </a:ln>
        </p:spPr>
        <p:txBody>
          <a:bodyPr/>
          <a:lstStyle/>
          <a:p>
            <a:pPr algn="ctr" eaLnBrk="0" hangingPunct="0">
              <a:lnSpc>
                <a:spcPct val="80000"/>
              </a:lnSpc>
            </a:pPr>
            <a:r>
              <a:rPr lang="en-US" sz="3200" b="0" dirty="0">
                <a:latin typeface="Calibri" pitchFamily="34" charset="0"/>
                <a:cs typeface="Calibri" pitchFamily="34" charset="0"/>
              </a:rPr>
              <a:t>Puritans</a:t>
            </a:r>
            <a:r>
              <a:rPr lang="en-US" sz="2400" b="0" dirty="0">
                <a:latin typeface="Calibri" pitchFamily="34" charset="0"/>
                <a:cs typeface="Calibri" pitchFamily="34" charset="0"/>
              </a:rPr>
              <a:t> </a:t>
            </a:r>
            <a:r>
              <a:rPr lang="en-US" sz="3200" b="0" dirty="0">
                <a:latin typeface="Calibri" pitchFamily="34" charset="0"/>
                <a:cs typeface="Calibri" pitchFamily="34" charset="0"/>
              </a:rPr>
              <a:t>believed</a:t>
            </a:r>
            <a:r>
              <a:rPr lang="en-US" sz="2400" b="0" dirty="0">
                <a:latin typeface="Calibri" pitchFamily="34" charset="0"/>
                <a:cs typeface="Calibri" pitchFamily="34" charset="0"/>
              </a:rPr>
              <a:t> </a:t>
            </a:r>
            <a:r>
              <a:rPr lang="en-US" sz="3200" b="0" dirty="0">
                <a:latin typeface="Calibri" pitchFamily="34" charset="0"/>
                <a:cs typeface="Calibri" pitchFamily="34" charset="0"/>
              </a:rPr>
              <a:t>that</a:t>
            </a:r>
            <a:r>
              <a:rPr lang="en-US" sz="2400" b="0" dirty="0">
                <a:latin typeface="Calibri" pitchFamily="34" charset="0"/>
                <a:cs typeface="Calibri" pitchFamily="34" charset="0"/>
              </a:rPr>
              <a:t> </a:t>
            </a:r>
            <a:br>
              <a:rPr lang="en-US" sz="2400" b="0" dirty="0">
                <a:latin typeface="Calibri" pitchFamily="34" charset="0"/>
                <a:cs typeface="Calibri" pitchFamily="34" charset="0"/>
              </a:rPr>
            </a:br>
            <a:r>
              <a:rPr lang="en-US" sz="3200" b="0" dirty="0">
                <a:latin typeface="Calibri" pitchFamily="34" charset="0"/>
                <a:cs typeface="Calibri" pitchFamily="34" charset="0"/>
              </a:rPr>
              <a:t>the</a:t>
            </a:r>
            <a:r>
              <a:rPr lang="en-US" sz="2400" b="0" dirty="0">
                <a:latin typeface="Calibri" pitchFamily="34" charset="0"/>
                <a:cs typeface="Calibri" pitchFamily="34" charset="0"/>
              </a:rPr>
              <a:t> </a:t>
            </a:r>
            <a:r>
              <a:rPr lang="en-US" sz="3200" b="0" dirty="0">
                <a:latin typeface="Calibri" pitchFamily="34" charset="0"/>
                <a:cs typeface="Calibri" pitchFamily="34" charset="0"/>
              </a:rPr>
              <a:t>Anglican Church compromised too far </a:t>
            </a:r>
            <a:br>
              <a:rPr lang="en-US" sz="3200" b="0" dirty="0">
                <a:latin typeface="Calibri" pitchFamily="34" charset="0"/>
                <a:cs typeface="Calibri" pitchFamily="34" charset="0"/>
              </a:rPr>
            </a:br>
            <a:r>
              <a:rPr lang="en-US" sz="3200" b="0" dirty="0">
                <a:latin typeface="Calibri" pitchFamily="34" charset="0"/>
                <a:cs typeface="Calibri" pitchFamily="34" charset="0"/>
              </a:rPr>
              <a:t>by allowing some </a:t>
            </a:r>
            <a:br>
              <a:rPr lang="en-US" sz="3200" b="0" dirty="0">
                <a:latin typeface="Calibri" pitchFamily="34" charset="0"/>
                <a:cs typeface="Calibri" pitchFamily="34" charset="0"/>
              </a:rPr>
            </a:br>
            <a:r>
              <a:rPr lang="en-US" sz="3200" b="0" u="sng" dirty="0">
                <a:latin typeface="Calibri" pitchFamily="34" charset="0"/>
                <a:cs typeface="Calibri" pitchFamily="34" charset="0"/>
              </a:rPr>
              <a:t>Catholic rituals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90700"/>
            <a:ext cx="62039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AutoShape 7"/>
          <p:cNvSpPr>
            <a:spLocks noChangeArrowheads="1"/>
          </p:cNvSpPr>
          <p:nvPr/>
        </p:nvSpPr>
        <p:spPr bwMode="auto">
          <a:xfrm>
            <a:off x="76200" y="228600"/>
            <a:ext cx="4419600" cy="1219200"/>
          </a:xfrm>
          <a:prstGeom prst="wedgeRectCallout">
            <a:avLst>
              <a:gd name="adj1" fmla="val 13690"/>
              <a:gd name="adj2" fmla="val -5389"/>
            </a:avLst>
          </a:prstGeom>
          <a:solidFill>
            <a:srgbClr val="FF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In addition to the </a:t>
            </a:r>
            <a:br>
              <a:rPr lang="en-US" sz="3200" b="0" dirty="0">
                <a:latin typeface="Calibri" pitchFamily="34" charset="0"/>
                <a:cs typeface="Calibri" pitchFamily="34" charset="0"/>
              </a:rPr>
            </a:br>
            <a:r>
              <a:rPr lang="en-US" sz="3200" b="0" dirty="0">
                <a:latin typeface="Calibri" pitchFamily="34" charset="0"/>
                <a:cs typeface="Calibri" pitchFamily="34" charset="0"/>
              </a:rPr>
              <a:t>13 colonies, Britain had colonies in the </a:t>
            </a:r>
            <a:r>
              <a:rPr lang="en-US" sz="3200" b="0" u="sng" dirty="0">
                <a:latin typeface="Calibri" pitchFamily="34" charset="0"/>
                <a:cs typeface="Calibri" pitchFamily="34" charset="0"/>
              </a:rPr>
              <a:t>Caribbean</a:t>
            </a:r>
            <a:r>
              <a:rPr lang="en-US" sz="3200" b="0" dirty="0">
                <a:latin typeface="Calibri" pitchFamily="34" charset="0"/>
                <a:cs typeface="Calibri" pitchFamily="34" charset="0"/>
              </a:rPr>
              <a:t> </a:t>
            </a:r>
          </a:p>
        </p:txBody>
      </p:sp>
      <p:sp>
        <p:nvSpPr>
          <p:cNvPr id="55300" name="AutoShape 7"/>
          <p:cNvSpPr>
            <a:spLocks noChangeArrowheads="1"/>
          </p:cNvSpPr>
          <p:nvPr/>
        </p:nvSpPr>
        <p:spPr bwMode="auto">
          <a:xfrm>
            <a:off x="4648200" y="76200"/>
            <a:ext cx="4495800" cy="1600200"/>
          </a:xfrm>
          <a:prstGeom prst="wedgeRectCallout">
            <a:avLst>
              <a:gd name="adj1" fmla="val 13690"/>
              <a:gd name="adj2" fmla="val -5389"/>
            </a:avLst>
          </a:prstGeom>
          <a:solidFill>
            <a:srgbClr val="CCFFCC"/>
          </a:solidFill>
          <a:ln w="12700">
            <a:solidFill>
              <a:schemeClr val="tx1"/>
            </a:solidFill>
            <a:miter lim="800000"/>
            <a:headEnd/>
            <a:tailEnd/>
          </a:ln>
        </p:spPr>
        <p:txBody>
          <a:bodyPr/>
          <a:lstStyle/>
          <a:p>
            <a:pPr algn="ctr" eaLnBrk="0" hangingPunct="0">
              <a:lnSpc>
                <a:spcPct val="80000"/>
              </a:lnSpc>
            </a:pPr>
            <a:r>
              <a:rPr lang="en-US" sz="3200" b="0" dirty="0">
                <a:latin typeface="Calibri" pitchFamily="34" charset="0"/>
                <a:cs typeface="Calibri" pitchFamily="34" charset="0"/>
              </a:rPr>
              <a:t>Colonies like Barbados &amp; Jamaica were profitable, producing </a:t>
            </a:r>
            <a:r>
              <a:rPr lang="en-US" sz="3200" b="0" u="sng" dirty="0">
                <a:latin typeface="Calibri" pitchFamily="34" charset="0"/>
                <a:cs typeface="Calibri" pitchFamily="34" charset="0"/>
              </a:rPr>
              <a:t>sugar</a:t>
            </a:r>
            <a:r>
              <a:rPr lang="en-US" sz="3200" b="0" dirty="0">
                <a:latin typeface="Calibri" pitchFamily="34" charset="0"/>
                <a:cs typeface="Calibri" pitchFamily="34" charset="0"/>
              </a:rPr>
              <a:t> for Britain </a:t>
            </a:r>
          </a:p>
        </p:txBody>
      </p:sp>
      <p:pic>
        <p:nvPicPr>
          <p:cNvPr id="55301" name="Picture 4" descr="http://www.indiana.edu/~h105swrd/images/317c/murchap2/02p58.jpg"/>
          <p:cNvPicPr>
            <a:picLocks noChangeAspect="1" noChangeArrowheads="1"/>
          </p:cNvPicPr>
          <p:nvPr/>
        </p:nvPicPr>
        <p:blipFill>
          <a:blip r:embed="rId3" cstate="email">
            <a:extLst>
              <a:ext uri="{28A0092B-C50C-407E-A947-70E740481C1C}">
                <a14:useLocalDpi xmlns:a14="http://schemas.microsoft.com/office/drawing/2010/main"/>
              </a:ext>
            </a:extLst>
          </a:blip>
          <a:srcRect t="-229"/>
          <a:stretch>
            <a:fillRect/>
          </a:stretch>
        </p:blipFill>
        <p:spPr bwMode="auto">
          <a:xfrm>
            <a:off x="6296025" y="2209800"/>
            <a:ext cx="2771775"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C4CC-2AB0-430E-9550-FD2E1C0918AD}"/>
              </a:ext>
            </a:extLst>
          </p:cNvPr>
          <p:cNvSpPr>
            <a:spLocks noGrp="1"/>
          </p:cNvSpPr>
          <p:nvPr>
            <p:ph type="title"/>
          </p:nvPr>
        </p:nvSpPr>
        <p:spPr/>
        <p:txBody>
          <a:bodyPr/>
          <a:lstStyle/>
          <a:p>
            <a:r>
              <a:rPr lang="en-US" dirty="0"/>
              <a:t>DO NOW</a:t>
            </a:r>
          </a:p>
        </p:txBody>
      </p:sp>
      <p:sp>
        <p:nvSpPr>
          <p:cNvPr id="3" name="Content Placeholder 2">
            <a:extLst>
              <a:ext uri="{FF2B5EF4-FFF2-40B4-BE49-F238E27FC236}">
                <a16:creationId xmlns:a16="http://schemas.microsoft.com/office/drawing/2014/main" id="{FBBBD051-BEDD-4BEA-8EAB-43D01A83C52F}"/>
              </a:ext>
            </a:extLst>
          </p:cNvPr>
          <p:cNvSpPr txBox="1">
            <a:spLocks/>
          </p:cNvSpPr>
          <p:nvPr/>
        </p:nvSpPr>
        <p:spPr>
          <a:xfrm>
            <a:off x="1066800" y="1143000"/>
            <a:ext cx="7924800" cy="3810000"/>
          </a:xfrm>
          <a:prstGeom prst="rect">
            <a:avLst/>
          </a:prstGeom>
        </p:spPr>
        <p:txBody>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marL="514350" indent="-514350">
              <a:buFont typeface="+mj-lt"/>
              <a:buAutoNum type="arabicPeriod"/>
            </a:pPr>
            <a:r>
              <a:rPr lang="en-US" sz="2600" b="0" kern="0" dirty="0"/>
              <a:t>Finish any missing work for Unit 1.</a:t>
            </a:r>
          </a:p>
          <a:p>
            <a:pPr marL="514350" indent="-514350">
              <a:buFont typeface="+mj-lt"/>
              <a:buAutoNum type="arabicPeriod"/>
            </a:pPr>
            <a:r>
              <a:rPr lang="en-US" sz="2600" b="0" kern="0" dirty="0"/>
              <a:t>Work on defining terms from the Unit 1 Study Guide which you received on the first day of class. You can use the study guide to help you study (imagine that!) AND you can earn extra credit on the test if you hand it in. Remember, the definitions must be hand-written and more than a simple one sentence definition to earn credit.</a:t>
            </a:r>
          </a:p>
          <a:p>
            <a:pPr marL="0" indent="0">
              <a:buNone/>
            </a:pPr>
            <a:endParaRPr lang="en-US" sz="2600" b="0" kern="0" dirty="0"/>
          </a:p>
          <a:p>
            <a:pPr marL="0" indent="0">
              <a:buNone/>
            </a:pPr>
            <a:r>
              <a:rPr lang="en-US" sz="2600" b="0" kern="0" dirty="0"/>
              <a:t>On Friday 2/14, we will finish Shark Tank, wrap-up unit 1, and your Unit 1 test will </a:t>
            </a:r>
            <a:r>
              <a:rPr lang="en-US" sz="2600" b="0" kern="0"/>
              <a:t>be Monday.</a:t>
            </a:r>
            <a:endParaRPr lang="en-US" sz="2600" b="0" kern="0" dirty="0"/>
          </a:p>
          <a:p>
            <a:endParaRPr lang="en-US" sz="2600" b="0" kern="0" dirty="0"/>
          </a:p>
        </p:txBody>
      </p:sp>
    </p:spTree>
    <p:extLst>
      <p:ext uri="{BB962C8B-B14F-4D97-AF65-F5344CB8AC3E}">
        <p14:creationId xmlns:p14="http://schemas.microsoft.com/office/powerpoint/2010/main" val="1827828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762000"/>
          </a:xfrm>
        </p:spPr>
        <p:txBody>
          <a:bodyPr/>
          <a:lstStyle/>
          <a:p>
            <a:r>
              <a:rPr lang="en-US" sz="4000" dirty="0"/>
              <a:t>DO NOW</a:t>
            </a:r>
          </a:p>
        </p:txBody>
      </p:sp>
      <p:sp>
        <p:nvSpPr>
          <p:cNvPr id="3" name="Content Placeholder 2"/>
          <p:cNvSpPr>
            <a:spLocks noGrp="1"/>
          </p:cNvSpPr>
          <p:nvPr>
            <p:ph idx="1"/>
          </p:nvPr>
        </p:nvSpPr>
        <p:spPr>
          <a:xfrm>
            <a:off x="1066800" y="762000"/>
            <a:ext cx="7924800" cy="4191000"/>
          </a:xfrm>
        </p:spPr>
        <p:txBody>
          <a:bodyPr/>
          <a:lstStyle/>
          <a:p>
            <a:pPr marL="514350" indent="-514350">
              <a:buFont typeface="+mj-lt"/>
              <a:buAutoNum type="arabicPeriod"/>
            </a:pPr>
            <a:r>
              <a:rPr lang="en-US" sz="2600" dirty="0"/>
              <a:t>Finish any missing work</a:t>
            </a:r>
          </a:p>
          <a:p>
            <a:pPr marL="514350" indent="-514350">
              <a:buFont typeface="+mj-lt"/>
              <a:buAutoNum type="arabicPeriod"/>
            </a:pPr>
            <a:r>
              <a:rPr lang="en-US" sz="2600" dirty="0"/>
              <a:t>Work on </a:t>
            </a:r>
            <a:r>
              <a:rPr lang="en-US" sz="2600" b="1" u="sng" dirty="0"/>
              <a:t>Shark Tank</a:t>
            </a:r>
            <a:r>
              <a:rPr lang="en-US" sz="2600" b="1" dirty="0"/>
              <a:t>. </a:t>
            </a:r>
            <a:r>
              <a:rPr lang="en-US" sz="2600" dirty="0"/>
              <a:t>The items that you must have completed </a:t>
            </a:r>
            <a:r>
              <a:rPr lang="en-US" sz="2600" u="sng" dirty="0"/>
              <a:t>by start of class TUESDAY</a:t>
            </a:r>
            <a:r>
              <a:rPr lang="en-US" sz="2600" dirty="0"/>
              <a:t> (</a:t>
            </a:r>
            <a:r>
              <a:rPr lang="en-US" sz="2600" b="1" dirty="0"/>
              <a:t>NO CREDIT FOR LATE PROJECTS</a:t>
            </a:r>
            <a:r>
              <a:rPr lang="en-US" sz="2600" dirty="0"/>
              <a:t>)</a:t>
            </a:r>
          </a:p>
          <a:p>
            <a:pPr lvl="1"/>
            <a:r>
              <a:rPr lang="en-US" sz="2600" b="1" dirty="0"/>
              <a:t>Shark Tank </a:t>
            </a:r>
            <a:r>
              <a:rPr lang="en-US" sz="2600" b="1" dirty="0" err="1"/>
              <a:t>GoogleSlides</a:t>
            </a:r>
            <a:r>
              <a:rPr lang="en-US" sz="2600" b="1" dirty="0"/>
              <a:t> presentation</a:t>
            </a:r>
          </a:p>
          <a:p>
            <a:pPr lvl="1"/>
            <a:r>
              <a:rPr lang="en-US" sz="2600" b="1" dirty="0"/>
              <a:t>SOTW Analysis Chart </a:t>
            </a:r>
            <a:r>
              <a:rPr lang="en-US" sz="2600" b="1" dirty="0" err="1"/>
              <a:t>GoogleDoc</a:t>
            </a:r>
            <a:r>
              <a:rPr lang="en-US" sz="2600" b="1" dirty="0"/>
              <a:t> completely filled in</a:t>
            </a:r>
            <a:r>
              <a:rPr lang="en-US" sz="2600" dirty="0"/>
              <a:t> </a:t>
            </a:r>
            <a:r>
              <a:rPr lang="en-US" sz="2600" b="1" dirty="0"/>
              <a:t>with 20 unique points of evidence </a:t>
            </a:r>
            <a:r>
              <a:rPr lang="en-US" sz="2600" dirty="0"/>
              <a:t>shared with me (I will also accept a paper copy)</a:t>
            </a:r>
          </a:p>
          <a:p>
            <a:pPr lvl="1"/>
            <a:r>
              <a:rPr lang="en-US" sz="2600" dirty="0"/>
              <a:t>On </a:t>
            </a:r>
            <a:r>
              <a:rPr lang="en-US" sz="2600" b="1" dirty="0"/>
              <a:t>Shark Tank Presentation Notes and Questions </a:t>
            </a:r>
            <a:r>
              <a:rPr lang="en-US" sz="2600" dirty="0" err="1"/>
              <a:t>GoogleDoc</a:t>
            </a:r>
            <a:r>
              <a:rPr lang="en-US" sz="2600" dirty="0"/>
              <a:t> (</a:t>
            </a:r>
            <a:r>
              <a:rPr lang="en-US" sz="2600" b="1" u="sng" dirty="0"/>
              <a:t>3 questions typed up for EACH of the other groups</a:t>
            </a:r>
            <a:r>
              <a:rPr lang="en-US" sz="2600" dirty="0"/>
              <a:t>…so a total of 15 questions) shared with me</a:t>
            </a:r>
          </a:p>
          <a:p>
            <a:endParaRPr lang="en-US" sz="2600" dirty="0"/>
          </a:p>
        </p:txBody>
      </p:sp>
    </p:spTree>
    <p:extLst>
      <p:ext uri="{BB962C8B-B14F-4D97-AF65-F5344CB8AC3E}">
        <p14:creationId xmlns:p14="http://schemas.microsoft.com/office/powerpoint/2010/main" val="702748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762000"/>
          </a:xfrm>
        </p:spPr>
        <p:txBody>
          <a:bodyPr/>
          <a:lstStyle/>
          <a:p>
            <a:r>
              <a:rPr lang="en-US" sz="4000" dirty="0"/>
              <a:t>DO NOW</a:t>
            </a:r>
          </a:p>
        </p:txBody>
      </p:sp>
      <p:sp>
        <p:nvSpPr>
          <p:cNvPr id="3" name="Content Placeholder 2"/>
          <p:cNvSpPr>
            <a:spLocks noGrp="1"/>
          </p:cNvSpPr>
          <p:nvPr>
            <p:ph idx="1"/>
          </p:nvPr>
        </p:nvSpPr>
        <p:spPr>
          <a:xfrm>
            <a:off x="1066800" y="762000"/>
            <a:ext cx="7924800" cy="4191000"/>
          </a:xfrm>
        </p:spPr>
        <p:txBody>
          <a:bodyPr/>
          <a:lstStyle/>
          <a:p>
            <a:pPr marL="514350" indent="-514350">
              <a:buFont typeface="+mj-lt"/>
              <a:buAutoNum type="arabicPeriod"/>
            </a:pPr>
            <a:r>
              <a:rPr lang="en-US" sz="2600" dirty="0"/>
              <a:t>Finish any missing work</a:t>
            </a:r>
          </a:p>
          <a:p>
            <a:pPr marL="514350" indent="-514350">
              <a:buFont typeface="+mj-lt"/>
              <a:buAutoNum type="arabicPeriod"/>
            </a:pPr>
            <a:r>
              <a:rPr lang="en-US" sz="2600" dirty="0"/>
              <a:t>Work on </a:t>
            </a:r>
            <a:r>
              <a:rPr lang="en-US" sz="2600" b="1" u="sng" dirty="0"/>
              <a:t>Shark Tank</a:t>
            </a:r>
            <a:r>
              <a:rPr lang="en-US" sz="2600" b="1" dirty="0"/>
              <a:t>. </a:t>
            </a:r>
            <a:r>
              <a:rPr lang="en-US" sz="2600" dirty="0"/>
              <a:t>The items that you must have completed </a:t>
            </a:r>
            <a:r>
              <a:rPr lang="en-US" sz="2600" u="sng" dirty="0"/>
              <a:t>by start of class TUESDAY</a:t>
            </a:r>
            <a:r>
              <a:rPr lang="en-US" sz="2600" dirty="0"/>
              <a:t> (</a:t>
            </a:r>
            <a:r>
              <a:rPr lang="en-US" sz="2600" b="1" dirty="0"/>
              <a:t>NO CREDIT FOR LATE PROJECTS</a:t>
            </a:r>
            <a:r>
              <a:rPr lang="en-US" sz="2600" dirty="0"/>
              <a:t>)</a:t>
            </a:r>
          </a:p>
          <a:p>
            <a:pPr lvl="1"/>
            <a:r>
              <a:rPr lang="en-US" sz="2600" b="1" dirty="0"/>
              <a:t>Shark Tank </a:t>
            </a:r>
            <a:r>
              <a:rPr lang="en-US" sz="2600" b="1" dirty="0" err="1"/>
              <a:t>GoogleSlides</a:t>
            </a:r>
            <a:r>
              <a:rPr lang="en-US" sz="2600" b="1" dirty="0"/>
              <a:t> presentation</a:t>
            </a:r>
          </a:p>
          <a:p>
            <a:pPr lvl="1"/>
            <a:r>
              <a:rPr lang="en-US" sz="2600" b="1" dirty="0"/>
              <a:t>SOTW Analysis Chart </a:t>
            </a:r>
            <a:r>
              <a:rPr lang="en-US" sz="2600" b="1" dirty="0" err="1"/>
              <a:t>GoogleDoc</a:t>
            </a:r>
            <a:r>
              <a:rPr lang="en-US" sz="2600" b="1" dirty="0"/>
              <a:t> completely filled in</a:t>
            </a:r>
            <a:r>
              <a:rPr lang="en-US" sz="2600" dirty="0"/>
              <a:t> </a:t>
            </a:r>
            <a:r>
              <a:rPr lang="en-US" sz="2600" b="1" dirty="0"/>
              <a:t>with 20 unique points of evidence </a:t>
            </a:r>
            <a:r>
              <a:rPr lang="en-US" sz="2600" dirty="0"/>
              <a:t>shared with me (I will also accept a paper copy)</a:t>
            </a:r>
          </a:p>
          <a:p>
            <a:pPr lvl="1"/>
            <a:r>
              <a:rPr lang="en-US" sz="2600" dirty="0"/>
              <a:t>On </a:t>
            </a:r>
            <a:r>
              <a:rPr lang="en-US" sz="2600" b="1" dirty="0"/>
              <a:t>Shark Tank Presentation Notes and Questions </a:t>
            </a:r>
            <a:r>
              <a:rPr lang="en-US" sz="2600" dirty="0" err="1"/>
              <a:t>GoogleDoc</a:t>
            </a:r>
            <a:r>
              <a:rPr lang="en-US" sz="2600" dirty="0"/>
              <a:t> (</a:t>
            </a:r>
            <a:r>
              <a:rPr lang="en-US" sz="2600" b="1" u="sng" dirty="0"/>
              <a:t>3 questions typed up for EACH of the other groups</a:t>
            </a:r>
            <a:r>
              <a:rPr lang="en-US" sz="2600" dirty="0"/>
              <a:t>…so a total of 15 questions) shared with me</a:t>
            </a:r>
          </a:p>
          <a:p>
            <a:endParaRPr lang="en-US" sz="2600" dirty="0"/>
          </a:p>
        </p:txBody>
      </p:sp>
    </p:spTree>
    <p:extLst>
      <p:ext uri="{BB962C8B-B14F-4D97-AF65-F5344CB8AC3E}">
        <p14:creationId xmlns:p14="http://schemas.microsoft.com/office/powerpoint/2010/main" val="2745135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C49F93E-5EDE-4F4C-BF3C-14CB9CF611EB}"/>
              </a:ext>
            </a:extLst>
          </p:cNvPr>
          <p:cNvSpPr>
            <a:spLocks noGrp="1" noChangeArrowheads="1"/>
          </p:cNvSpPr>
          <p:nvPr>
            <p:ph type="title"/>
          </p:nvPr>
        </p:nvSpPr>
        <p:spPr>
          <a:xfrm>
            <a:off x="1143000" y="0"/>
            <a:ext cx="7772400" cy="685800"/>
          </a:xfrm>
        </p:spPr>
        <p:txBody>
          <a:bodyPr/>
          <a:lstStyle/>
          <a:p>
            <a:r>
              <a:rPr lang="en-US" altLang="en-US"/>
              <a:t>Shark Tank Presentations</a:t>
            </a:r>
          </a:p>
        </p:txBody>
      </p:sp>
      <p:sp>
        <p:nvSpPr>
          <p:cNvPr id="3" name="Content Placeholder 2">
            <a:extLst>
              <a:ext uri="{FF2B5EF4-FFF2-40B4-BE49-F238E27FC236}">
                <a16:creationId xmlns:a16="http://schemas.microsoft.com/office/drawing/2014/main" id="{0A9078FA-C0B8-4F45-849A-96B99FFB0F2A}"/>
              </a:ext>
            </a:extLst>
          </p:cNvPr>
          <p:cNvSpPr>
            <a:spLocks noGrp="1"/>
          </p:cNvSpPr>
          <p:nvPr>
            <p:ph idx="1"/>
          </p:nvPr>
        </p:nvSpPr>
        <p:spPr>
          <a:xfrm>
            <a:off x="895350" y="676275"/>
            <a:ext cx="8229600" cy="5638800"/>
          </a:xfrm>
        </p:spPr>
        <p:txBody>
          <a:bodyPr/>
          <a:lstStyle/>
          <a:p>
            <a:pPr>
              <a:defRPr/>
            </a:pPr>
            <a:r>
              <a:rPr lang="en-US" sz="2400" dirty="0"/>
              <a:t>Open your copy of the Shark Tank Presentation Notes and Questions </a:t>
            </a:r>
            <a:r>
              <a:rPr lang="en-US" sz="2400" dirty="0" err="1"/>
              <a:t>GoogleDoc</a:t>
            </a:r>
            <a:r>
              <a:rPr lang="en-US" sz="2400" dirty="0"/>
              <a:t> </a:t>
            </a:r>
            <a:r>
              <a:rPr lang="en-US" sz="1800" dirty="0"/>
              <a:t>(link to it is on sprintz.weebly.com)</a:t>
            </a:r>
          </a:p>
          <a:p>
            <a:pPr>
              <a:defRPr/>
            </a:pPr>
            <a:r>
              <a:rPr lang="en-US" sz="2400" dirty="0"/>
              <a:t>As each group presents, fill in what you liked, what concerned you about the investment, and potential for long-term growth of investment. Your 3 questions for each group should also be filled in.</a:t>
            </a:r>
          </a:p>
          <a:p>
            <a:pPr>
              <a:defRPr/>
            </a:pPr>
            <a:r>
              <a:rPr lang="en-US" sz="2400" dirty="0"/>
              <a:t>After all groups present, fill in Final Rankings chart, and answer the Final Question</a:t>
            </a:r>
          </a:p>
          <a:p>
            <a:pPr>
              <a:defRPr/>
            </a:pPr>
            <a:r>
              <a:rPr lang="en-US" sz="2200" dirty="0">
                <a:solidFill>
                  <a:srgbClr val="FF0000"/>
                </a:solidFill>
              </a:rPr>
              <a:t>This completed Notes Sheet is worth 30 points of the 115 total points for the Shark Tank project</a:t>
            </a:r>
          </a:p>
          <a:p>
            <a:pPr>
              <a:defRPr/>
            </a:pPr>
            <a:r>
              <a:rPr lang="en-US" sz="2200" dirty="0">
                <a:solidFill>
                  <a:srgbClr val="FF0000"/>
                </a:solidFill>
              </a:rPr>
              <a:t>Turn in completed SOTW chart before you leave today (worth 10 points of the 120 points for project)</a:t>
            </a:r>
          </a:p>
          <a:p>
            <a:pPr marL="0" indent="0" algn="ctr">
              <a:buFont typeface="Arial" panose="020B0604020202020204" pitchFamily="34" charset="0"/>
              <a:buNone/>
              <a:defRPr/>
            </a:pPr>
            <a:r>
              <a:rPr lang="en-US" sz="2400" b="1" dirty="0">
                <a:solidFill>
                  <a:srgbClr val="FF0000"/>
                </a:solidFill>
              </a:rPr>
              <a:t>***</a:t>
            </a:r>
            <a:r>
              <a:rPr lang="en-US" sz="2400" b="1" u="sng" dirty="0">
                <a:solidFill>
                  <a:srgbClr val="FF0000"/>
                </a:solidFill>
              </a:rPr>
              <a:t>Unit 1 test is Monday</a:t>
            </a:r>
            <a:r>
              <a:rPr lang="en-US" sz="2400" b="1" dirty="0">
                <a:solidFill>
                  <a:srgbClr val="FF0000"/>
                </a:solidFill>
              </a:rPr>
              <a:t>. Last time to turn in any late work for unit is at start of class </a:t>
            </a:r>
            <a:r>
              <a:rPr lang="en-US" sz="2400" b="1">
                <a:solidFill>
                  <a:srgbClr val="FF0000"/>
                </a:solidFill>
              </a:rPr>
              <a:t>Monday***</a:t>
            </a:r>
            <a:endParaRPr lang="en-US" sz="2400" b="1" dirty="0">
              <a:solidFill>
                <a:srgbClr val="FF0000"/>
              </a:solidFill>
            </a:endParaRPr>
          </a:p>
        </p:txBody>
      </p:sp>
    </p:spTree>
    <p:extLst>
      <p:ext uri="{BB962C8B-B14F-4D97-AF65-F5344CB8AC3E}">
        <p14:creationId xmlns:p14="http://schemas.microsoft.com/office/powerpoint/2010/main" val="23460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ular Callout 5"/>
          <p:cNvSpPr>
            <a:spLocks noChangeArrowheads="1"/>
          </p:cNvSpPr>
          <p:nvPr/>
        </p:nvSpPr>
        <p:spPr bwMode="auto">
          <a:xfrm>
            <a:off x="76200" y="76200"/>
            <a:ext cx="4191000" cy="1981200"/>
          </a:xfrm>
          <a:prstGeom prst="wedgeRectCallout">
            <a:avLst>
              <a:gd name="adj1" fmla="val 6343"/>
              <a:gd name="adj2" fmla="val -19676"/>
            </a:avLst>
          </a:prstGeom>
          <a:solidFill>
            <a:srgbClr val="CCFFCC"/>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Some </a:t>
            </a:r>
            <a:r>
              <a:rPr lang="en-US" sz="3200" b="0" u="sng" dirty="0">
                <a:latin typeface="Calibri" pitchFamily="34" charset="0"/>
                <a:cs typeface="Calibri" pitchFamily="34" charset="0"/>
              </a:rPr>
              <a:t>radical</a:t>
            </a:r>
            <a:r>
              <a:rPr lang="en-US" sz="3200" b="0" dirty="0">
                <a:latin typeface="Calibri" pitchFamily="34" charset="0"/>
                <a:cs typeface="Calibri" pitchFamily="34" charset="0"/>
              </a:rPr>
              <a:t> Puritans were known as </a:t>
            </a:r>
            <a:r>
              <a:rPr lang="en-US" sz="3200" b="0" u="sng"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Separatists</a:t>
            </a:r>
            <a:r>
              <a:rPr lang="en-US" sz="3200" b="0"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 </a:t>
            </a:r>
            <a:r>
              <a:rPr lang="en-US" sz="3200" b="0" dirty="0">
                <a:latin typeface="Calibri" pitchFamily="34" charset="0"/>
                <a:cs typeface="Calibri" pitchFamily="34" charset="0"/>
              </a:rPr>
              <a:t>because they were unwilling to wait for church reforms</a:t>
            </a:r>
          </a:p>
        </p:txBody>
      </p:sp>
      <p:pic>
        <p:nvPicPr>
          <p:cNvPr id="25603" name="Picture 2" descr="http://theevangelicalcalvinist.files.wordpress.com/2009/08/westminsterassemblyportrai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5338" y="2133600"/>
            <a:ext cx="78152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nvGraphicFramePr>
        <p:xfrm>
          <a:off x="4038600" y="-76200"/>
          <a:ext cx="4724400" cy="3846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ular Callout 5"/>
          <p:cNvSpPr>
            <a:spLocks noChangeArrowheads="1"/>
          </p:cNvSpPr>
          <p:nvPr/>
        </p:nvSpPr>
        <p:spPr bwMode="auto">
          <a:xfrm>
            <a:off x="457200" y="76200"/>
            <a:ext cx="8161338" cy="1219200"/>
          </a:xfrm>
          <a:prstGeom prst="wedgeRectCallout">
            <a:avLst>
              <a:gd name="adj1" fmla="val 6343"/>
              <a:gd name="adj2" fmla="val -19676"/>
            </a:avLst>
          </a:prstGeom>
          <a:solidFill>
            <a:srgbClr val="CCCCFF"/>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The Separatists became “</a:t>
            </a:r>
            <a:r>
              <a:rPr lang="en-US" sz="3200" b="0" u="sng" dirty="0">
                <a:latin typeface="Calibri" pitchFamily="34" charset="0"/>
                <a:cs typeface="Calibri" pitchFamily="34" charset="0"/>
              </a:rPr>
              <a:t>Pilgrims</a:t>
            </a:r>
            <a:r>
              <a:rPr lang="en-US" sz="3200" b="0" dirty="0">
                <a:latin typeface="Calibri" pitchFamily="34" charset="0"/>
                <a:cs typeface="Calibri" pitchFamily="34" charset="0"/>
              </a:rPr>
              <a:t>” when they formed a joint-stock company, gained a charter, </a:t>
            </a:r>
          </a:p>
          <a:p>
            <a:pPr algn="ctr" eaLnBrk="0" hangingPunct="0">
              <a:lnSpc>
                <a:spcPct val="80000"/>
              </a:lnSpc>
              <a:defRPr/>
            </a:pPr>
            <a:r>
              <a:rPr lang="en-US" sz="3200" b="0" dirty="0">
                <a:latin typeface="Calibri" pitchFamily="34" charset="0"/>
                <a:cs typeface="Calibri" pitchFamily="34" charset="0"/>
              </a:rPr>
              <a:t>&amp; created the </a:t>
            </a:r>
            <a:r>
              <a:rPr lang="en-US" sz="3200" b="0" u="sng"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Plymouth </a:t>
            </a:r>
            <a:r>
              <a:rPr lang="en-US" sz="3200" b="0" dirty="0">
                <a:latin typeface="Calibri" pitchFamily="34" charset="0"/>
                <a:cs typeface="Calibri" pitchFamily="34" charset="0"/>
              </a:rPr>
              <a:t>colony in America </a:t>
            </a:r>
          </a:p>
        </p:txBody>
      </p:sp>
      <p:pic>
        <p:nvPicPr>
          <p:cNvPr id="2662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371600"/>
            <a:ext cx="49117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6" descr="http://www.intaglio-fine-art.com/images/tra13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9363" y="3471863"/>
            <a:ext cx="4016375"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www.pilgrimhall.org/images/WebBac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1395413"/>
            <a:ext cx="397033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5" descr="Mayflower Compact"/>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4106863" y="2247900"/>
            <a:ext cx="4960937" cy="45402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7651" name="Picture 6" descr="http://upload.wikimedia.org/wikipedia/commons/6/63/Mayflower_Compact_Bradfor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104775"/>
            <a:ext cx="3919538" cy="671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a:spLocks noChangeArrowheads="1"/>
          </p:cNvSpPr>
          <p:nvPr/>
        </p:nvSpPr>
        <p:spPr bwMode="auto">
          <a:xfrm>
            <a:off x="4078288" y="76200"/>
            <a:ext cx="4989512" cy="1981200"/>
          </a:xfrm>
          <a:prstGeom prst="wedgeRectCallout">
            <a:avLst>
              <a:gd name="adj1" fmla="val 6343"/>
              <a:gd name="adj2" fmla="val -19676"/>
            </a:avLst>
          </a:prstGeom>
          <a:solidFill>
            <a:srgbClr val="FFCC99"/>
          </a:solidFill>
          <a:ln w="12700" algn="ctr">
            <a:solidFill>
              <a:schemeClr val="tx1"/>
            </a:solidFill>
            <a:round/>
            <a:headEnd/>
            <a:tailEnd/>
          </a:ln>
        </p:spPr>
        <p:txBody>
          <a:bodyPr/>
          <a:lstStyle/>
          <a:p>
            <a:pPr algn="ctr" eaLnBrk="0" hangingPunct="0">
              <a:lnSpc>
                <a:spcPct val="79000"/>
              </a:lnSpc>
              <a:defRPr/>
            </a:pPr>
            <a:r>
              <a:rPr lang="en-US" sz="3200" b="0" dirty="0">
                <a:latin typeface="Calibri" pitchFamily="34" charset="0"/>
                <a:cs typeface="Calibri" pitchFamily="34" charset="0"/>
              </a:rPr>
              <a:t>Before landing in America, the Pilgrims created the </a:t>
            </a:r>
            <a:r>
              <a:rPr lang="en-US" sz="3200" b="0" u="sng"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Mayflower Compact </a:t>
            </a:r>
            <a:r>
              <a:rPr lang="en-US" sz="3200" b="0" dirty="0">
                <a:latin typeface="Calibri" pitchFamily="34" charset="0"/>
                <a:cs typeface="Calibri" pitchFamily="34" charset="0"/>
              </a:rPr>
              <a:t>agreeing to work together </a:t>
            </a:r>
            <a:br>
              <a:rPr lang="en-US" sz="3200" b="0" dirty="0">
                <a:latin typeface="Calibri" pitchFamily="34" charset="0"/>
                <a:cs typeface="Calibri" pitchFamily="34" charset="0"/>
              </a:rPr>
            </a:br>
            <a:r>
              <a:rPr lang="en-US" sz="3200" b="0" dirty="0">
                <a:latin typeface="Calibri" pitchFamily="34" charset="0"/>
                <a:cs typeface="Calibri" pitchFamily="34" charset="0"/>
              </a:rPr>
              <a:t>as a “</a:t>
            </a:r>
            <a:r>
              <a:rPr lang="en-US" sz="3200" b="0" i="1" dirty="0">
                <a:latin typeface="Calibri" pitchFamily="34" charset="0"/>
                <a:cs typeface="Calibri" pitchFamily="34" charset="0"/>
              </a:rPr>
              <a:t>civil body politick</a:t>
            </a:r>
            <a:r>
              <a:rPr lang="en-US" sz="3200" b="0" dirty="0">
                <a:latin typeface="Calibri" pitchFamily="34" charset="0"/>
                <a:cs typeface="Calibri" pitchFamily="34" charset="0"/>
              </a:rPr>
              <a:t>”…</a:t>
            </a:r>
          </a:p>
        </p:txBody>
      </p:sp>
      <p:sp>
        <p:nvSpPr>
          <p:cNvPr id="7" name="Rectangular Callout 5"/>
          <p:cNvSpPr>
            <a:spLocks noChangeArrowheads="1"/>
          </p:cNvSpPr>
          <p:nvPr/>
        </p:nvSpPr>
        <p:spPr bwMode="auto">
          <a:xfrm>
            <a:off x="4078288" y="2133600"/>
            <a:ext cx="5003800" cy="1219200"/>
          </a:xfrm>
          <a:prstGeom prst="wedgeRectCallout">
            <a:avLst>
              <a:gd name="adj1" fmla="val 6343"/>
              <a:gd name="adj2" fmla="val -19676"/>
            </a:avLst>
          </a:prstGeom>
          <a:solidFill>
            <a:srgbClr val="FFFFCC"/>
          </a:solidFill>
          <a:ln w="12700" algn="ctr">
            <a:solidFill>
              <a:schemeClr val="tx1"/>
            </a:solidFill>
            <a:round/>
            <a:headEnd/>
            <a:tailEnd/>
          </a:ln>
        </p:spPr>
        <p:txBody>
          <a:bodyPr/>
          <a:lstStyle/>
          <a:p>
            <a:pPr algn="ctr" eaLnBrk="0" hangingPunct="0">
              <a:lnSpc>
                <a:spcPct val="79000"/>
              </a:lnSpc>
            </a:pPr>
            <a:r>
              <a:rPr lang="en-US" sz="3200" b="0" dirty="0">
                <a:latin typeface="Calibri" pitchFamily="34" charset="0"/>
                <a:cs typeface="Calibri" pitchFamily="34" charset="0"/>
              </a:rPr>
              <a:t>…The</a:t>
            </a:r>
            <a:r>
              <a:rPr lang="en-US" sz="3200" b="0" i="1" dirty="0">
                <a:latin typeface="Calibri" pitchFamily="34" charset="0"/>
                <a:cs typeface="Calibri" pitchFamily="34" charset="0"/>
              </a:rPr>
              <a:t> Mayflower Compact </a:t>
            </a:r>
            <a:r>
              <a:rPr lang="en-US" sz="3200" b="0" dirty="0">
                <a:latin typeface="Calibri" pitchFamily="34" charset="0"/>
                <a:cs typeface="Calibri" pitchFamily="34" charset="0"/>
              </a:rPr>
              <a:t>was the first example of  </a:t>
            </a:r>
            <a:br>
              <a:rPr lang="en-US" sz="3200" b="0" dirty="0">
                <a:latin typeface="Calibri" pitchFamily="34" charset="0"/>
                <a:cs typeface="Calibri" pitchFamily="34" charset="0"/>
              </a:rPr>
            </a:br>
            <a:r>
              <a:rPr lang="en-US" sz="3200" b="0" u="sng" dirty="0">
                <a:latin typeface="Calibri" pitchFamily="34" charset="0"/>
                <a:cs typeface="Calibri" pitchFamily="34" charset="0"/>
              </a:rPr>
              <a:t>self-government</a:t>
            </a:r>
            <a:r>
              <a:rPr lang="en-US" sz="3200" b="0" dirty="0">
                <a:latin typeface="Calibri" pitchFamily="34" charset="0"/>
                <a:cs typeface="Calibri" pitchFamily="34" charset="0"/>
              </a:rPr>
              <a:t> in America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ular Callout 5"/>
          <p:cNvSpPr>
            <a:spLocks noChangeArrowheads="1"/>
          </p:cNvSpPr>
          <p:nvPr/>
        </p:nvSpPr>
        <p:spPr bwMode="auto">
          <a:xfrm>
            <a:off x="609600" y="130175"/>
            <a:ext cx="7848600" cy="860425"/>
          </a:xfrm>
          <a:prstGeom prst="wedgeRectCallout">
            <a:avLst>
              <a:gd name="adj1" fmla="val 6343"/>
              <a:gd name="adj2" fmla="val -19676"/>
            </a:avLst>
          </a:prstGeom>
          <a:solidFill>
            <a:srgbClr val="FFFFCC"/>
          </a:solidFill>
          <a:ln w="12700" algn="ctr">
            <a:solidFill>
              <a:schemeClr val="tx1"/>
            </a:solidFill>
            <a:round/>
            <a:headEnd/>
            <a:tailEnd/>
          </a:ln>
        </p:spPr>
        <p:txBody>
          <a:bodyPr/>
          <a:lstStyle/>
          <a:p>
            <a:pPr algn="ctr" eaLnBrk="0" hangingPunct="0">
              <a:lnSpc>
                <a:spcPct val="80000"/>
              </a:lnSpc>
            </a:pPr>
            <a:r>
              <a:rPr lang="en-US" sz="3200" b="0" dirty="0">
                <a:latin typeface="Calibri" pitchFamily="34" charset="0"/>
                <a:cs typeface="Calibri" pitchFamily="34" charset="0"/>
              </a:rPr>
              <a:t>When the Pilgrims founded Plymouth in 1620, </a:t>
            </a:r>
            <a:br>
              <a:rPr lang="en-US" sz="3200" b="0" dirty="0">
                <a:latin typeface="Calibri" pitchFamily="34" charset="0"/>
                <a:cs typeface="Calibri" pitchFamily="34" charset="0"/>
              </a:rPr>
            </a:br>
            <a:r>
              <a:rPr lang="en-US" sz="3200" b="0" dirty="0">
                <a:latin typeface="Calibri" pitchFamily="34" charset="0"/>
                <a:cs typeface="Calibri" pitchFamily="34" charset="0"/>
              </a:rPr>
              <a:t>they faced disease &amp; </a:t>
            </a:r>
            <a:r>
              <a:rPr lang="en-US" sz="3200" b="0" u="sng" dirty="0">
                <a:latin typeface="Calibri" pitchFamily="34" charset="0"/>
                <a:cs typeface="Calibri" pitchFamily="34" charset="0"/>
              </a:rPr>
              <a:t>hunger</a:t>
            </a:r>
          </a:p>
        </p:txBody>
      </p:sp>
      <p:pic>
        <p:nvPicPr>
          <p:cNvPr id="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700" y="1162050"/>
            <a:ext cx="7899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a:spLocks noChangeArrowheads="1"/>
          </p:cNvSpPr>
          <p:nvPr/>
        </p:nvSpPr>
        <p:spPr bwMode="auto">
          <a:xfrm>
            <a:off x="76200" y="1143000"/>
            <a:ext cx="4648200" cy="1219200"/>
          </a:xfrm>
          <a:prstGeom prst="wedgeRectCallout">
            <a:avLst>
              <a:gd name="adj1" fmla="val 6343"/>
              <a:gd name="adj2" fmla="val -19676"/>
            </a:avLst>
          </a:prstGeom>
          <a:solidFill>
            <a:srgbClr val="CCCCFF"/>
          </a:solidFill>
          <a:ln w="12700" algn="ctr">
            <a:solidFill>
              <a:schemeClr val="tx1"/>
            </a:solidFill>
            <a:round/>
            <a:headEnd/>
            <a:tailEnd/>
          </a:ln>
        </p:spPr>
        <p:txBody>
          <a:bodyPr/>
          <a:lstStyle/>
          <a:p>
            <a:pPr algn="ctr" eaLnBrk="0" hangingPunct="0">
              <a:lnSpc>
                <a:spcPct val="80000"/>
              </a:lnSpc>
            </a:pPr>
            <a:r>
              <a:rPr lang="en-US" sz="3200" b="0">
                <a:latin typeface="Calibri" pitchFamily="34" charset="0"/>
                <a:cs typeface="Calibri" pitchFamily="34" charset="0"/>
              </a:rPr>
              <a:t>The Pilgrims received help from local natives like Squanto &amp; Massasoit…</a:t>
            </a:r>
          </a:p>
        </p:txBody>
      </p:sp>
      <p:pic>
        <p:nvPicPr>
          <p:cNvPr id="7" name="Picture 6" descr="ColonialPilgrimsThanksgiv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2444750"/>
            <a:ext cx="89154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 name="Rectangular Callout 9"/>
          <p:cNvSpPr>
            <a:spLocks noChangeArrowheads="1"/>
          </p:cNvSpPr>
          <p:nvPr/>
        </p:nvSpPr>
        <p:spPr bwMode="auto">
          <a:xfrm>
            <a:off x="4876800" y="1130300"/>
            <a:ext cx="4114800" cy="1219200"/>
          </a:xfrm>
          <a:prstGeom prst="wedgeRectCallout">
            <a:avLst>
              <a:gd name="adj1" fmla="val 6343"/>
              <a:gd name="adj2" fmla="val -19676"/>
            </a:avLst>
          </a:prstGeom>
          <a:solidFill>
            <a:srgbClr val="FFCCCC"/>
          </a:solidFill>
          <a:ln w="12700" algn="ctr">
            <a:solidFill>
              <a:schemeClr val="tx1"/>
            </a:solidFill>
            <a:round/>
            <a:headEnd/>
            <a:tailEnd/>
          </a:ln>
        </p:spPr>
        <p:txBody>
          <a:bodyPr/>
          <a:lstStyle/>
          <a:p>
            <a:pPr algn="ctr" eaLnBrk="0" hangingPunct="0">
              <a:lnSpc>
                <a:spcPct val="80000"/>
              </a:lnSpc>
            </a:pPr>
            <a:r>
              <a:rPr lang="en-US" sz="3200" b="0" dirty="0">
                <a:latin typeface="Calibri" pitchFamily="34" charset="0"/>
                <a:cs typeface="Calibri" pitchFamily="34" charset="0"/>
              </a:rPr>
              <a:t>…and celebrated the first </a:t>
            </a:r>
            <a:r>
              <a:rPr lang="en-US" sz="3200" b="0" u="sng" dirty="0">
                <a:latin typeface="Calibri" pitchFamily="34" charset="0"/>
                <a:cs typeface="Calibri" pitchFamily="34" charset="0"/>
              </a:rPr>
              <a:t>Thanksgiving</a:t>
            </a:r>
            <a:r>
              <a:rPr lang="en-US" sz="3200" b="0" dirty="0">
                <a:latin typeface="Calibri" pitchFamily="34" charset="0"/>
                <a:cs typeface="Calibri" pitchFamily="34" charset="0"/>
              </a:rPr>
              <a:t> to honor the local Indians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ular Callout 5"/>
          <p:cNvSpPr>
            <a:spLocks noChangeArrowheads="1"/>
          </p:cNvSpPr>
          <p:nvPr/>
        </p:nvSpPr>
        <p:spPr bwMode="auto">
          <a:xfrm>
            <a:off x="76200" y="130175"/>
            <a:ext cx="8975725" cy="860425"/>
          </a:xfrm>
          <a:prstGeom prst="wedgeRectCallout">
            <a:avLst>
              <a:gd name="adj1" fmla="val 6343"/>
              <a:gd name="adj2" fmla="val -19676"/>
            </a:avLst>
          </a:prstGeom>
          <a:solidFill>
            <a:srgbClr val="FFFFCC"/>
          </a:solidFill>
          <a:ln w="12700" algn="ctr">
            <a:solidFill>
              <a:schemeClr val="tx1"/>
            </a:solidFill>
            <a:round/>
            <a:headEnd/>
            <a:tailEnd/>
          </a:ln>
        </p:spPr>
        <p:txBody>
          <a:bodyPr/>
          <a:lstStyle/>
          <a:p>
            <a:pPr algn="ctr" eaLnBrk="0" hangingPunct="0">
              <a:lnSpc>
                <a:spcPct val="80000"/>
              </a:lnSpc>
            </a:pPr>
            <a:r>
              <a:rPr lang="en-US" sz="3200" b="0" dirty="0">
                <a:latin typeface="Calibri" pitchFamily="34" charset="0"/>
                <a:cs typeface="Calibri" pitchFamily="34" charset="0"/>
              </a:rPr>
              <a:t>When the Separatist </a:t>
            </a:r>
            <a:r>
              <a:rPr lang="en-US" sz="3200" b="0" u="sng" dirty="0">
                <a:latin typeface="Calibri" pitchFamily="34" charset="0"/>
                <a:cs typeface="Calibri" pitchFamily="34" charset="0"/>
              </a:rPr>
              <a:t>Pilgrims</a:t>
            </a:r>
            <a:r>
              <a:rPr lang="en-US" sz="3200" b="0" dirty="0">
                <a:latin typeface="Calibri" pitchFamily="34" charset="0"/>
                <a:cs typeface="Calibri" pitchFamily="34" charset="0"/>
              </a:rPr>
              <a:t> came to America, the Puritans remained within the Church of England</a:t>
            </a:r>
          </a:p>
        </p:txBody>
      </p:sp>
      <p:pic>
        <p:nvPicPr>
          <p:cNvPr id="29699" name="Picture 4" descr="DIVI7233033"/>
          <p:cNvPicPr>
            <a:picLocks noChangeAspect="1" noChangeArrowheads="1"/>
          </p:cNvPicPr>
          <p:nvPr/>
        </p:nvPicPr>
        <p:blipFill>
          <a:blip r:embed="rId3" cstate="email">
            <a:lum contrast="6000"/>
            <a:extLst>
              <a:ext uri="{28A0092B-C50C-407E-A947-70E740481C1C}">
                <a14:useLocalDpi xmlns:a14="http://schemas.microsoft.com/office/drawing/2010/main"/>
              </a:ext>
            </a:extLst>
          </a:blip>
          <a:srcRect/>
          <a:stretch>
            <a:fillRect/>
          </a:stretch>
        </p:blipFill>
        <p:spPr bwMode="auto">
          <a:xfrm>
            <a:off x="76200" y="1111250"/>
            <a:ext cx="5697538"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15714" name="Picture 2" descr="Puritans.  Original artwork for illustration in Look and Learn (issue yet to be identifie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1111250"/>
            <a:ext cx="5681663"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ular Callout 5"/>
          <p:cNvSpPr>
            <a:spLocks noChangeArrowheads="1"/>
          </p:cNvSpPr>
          <p:nvPr/>
        </p:nvSpPr>
        <p:spPr bwMode="auto">
          <a:xfrm>
            <a:off x="5867400" y="1212850"/>
            <a:ext cx="3184525" cy="2825750"/>
          </a:xfrm>
          <a:prstGeom prst="wedgeRectCallout">
            <a:avLst>
              <a:gd name="adj1" fmla="val 6343"/>
              <a:gd name="adj2" fmla="val -19676"/>
            </a:avLst>
          </a:prstGeom>
          <a:solidFill>
            <a:srgbClr val="CDE6FF"/>
          </a:solidFill>
          <a:ln w="12700" algn="ctr">
            <a:solidFill>
              <a:schemeClr val="tx1"/>
            </a:solidFill>
            <a:round/>
            <a:headEnd/>
            <a:tailEnd/>
          </a:ln>
        </p:spPr>
        <p:txBody>
          <a:bodyPr/>
          <a:lstStyle/>
          <a:p>
            <a:pPr algn="ctr" eaLnBrk="0" hangingPunct="0">
              <a:lnSpc>
                <a:spcPct val="80000"/>
              </a:lnSpc>
            </a:pPr>
            <a:r>
              <a:rPr lang="en-US" sz="3200" b="0" dirty="0">
                <a:latin typeface="Calibri" pitchFamily="34" charset="0"/>
                <a:cs typeface="Calibri" pitchFamily="34" charset="0"/>
              </a:rPr>
              <a:t>But when </a:t>
            </a:r>
            <a:br>
              <a:rPr lang="en-US" sz="3200" b="0" dirty="0">
                <a:latin typeface="Calibri" pitchFamily="34" charset="0"/>
                <a:cs typeface="Calibri" pitchFamily="34" charset="0"/>
              </a:rPr>
            </a:br>
            <a:r>
              <a:rPr lang="en-US" sz="3200" b="0" dirty="0">
                <a:latin typeface="Calibri" pitchFamily="34" charset="0"/>
                <a:cs typeface="Calibri" pitchFamily="34" charset="0"/>
              </a:rPr>
              <a:t>the </a:t>
            </a:r>
            <a:r>
              <a:rPr lang="en-US" sz="3200" b="0" u="sng" dirty="0">
                <a:latin typeface="Calibri" pitchFamily="34" charset="0"/>
                <a:cs typeface="Calibri" pitchFamily="34" charset="0"/>
              </a:rPr>
              <a:t>Catholic </a:t>
            </a:r>
            <a:br>
              <a:rPr lang="en-US" sz="3200" b="0" u="sng" dirty="0">
                <a:latin typeface="Calibri" pitchFamily="34" charset="0"/>
                <a:cs typeface="Calibri" pitchFamily="34" charset="0"/>
              </a:rPr>
            </a:br>
            <a:r>
              <a:rPr lang="en-US" sz="3200" b="0" u="sng" dirty="0">
                <a:latin typeface="Calibri" pitchFamily="34" charset="0"/>
                <a:cs typeface="Calibri" pitchFamily="34" charset="0"/>
              </a:rPr>
              <a:t>King Charles I </a:t>
            </a:r>
            <a:r>
              <a:rPr lang="en-US" sz="3200" b="0" dirty="0">
                <a:latin typeface="Calibri" pitchFamily="34" charset="0"/>
                <a:cs typeface="Calibri" pitchFamily="34" charset="0"/>
              </a:rPr>
              <a:t>came to power, Puritans felt the time was right to leave Britain  </a:t>
            </a:r>
          </a:p>
        </p:txBody>
      </p:sp>
      <p:sp>
        <p:nvSpPr>
          <p:cNvPr id="11" name="Rectangular Callout 5"/>
          <p:cNvSpPr>
            <a:spLocks noChangeArrowheads="1"/>
          </p:cNvSpPr>
          <p:nvPr/>
        </p:nvSpPr>
        <p:spPr bwMode="auto">
          <a:xfrm>
            <a:off x="5867400" y="4191000"/>
            <a:ext cx="3184525" cy="2438400"/>
          </a:xfrm>
          <a:prstGeom prst="wedgeRectCallout">
            <a:avLst>
              <a:gd name="adj1" fmla="val 6343"/>
              <a:gd name="adj2" fmla="val -19676"/>
            </a:avLst>
          </a:prstGeom>
          <a:solidFill>
            <a:srgbClr val="FFCC99"/>
          </a:solidFill>
          <a:ln w="12700" algn="ctr">
            <a:solidFill>
              <a:schemeClr val="tx1"/>
            </a:solidFill>
            <a:round/>
            <a:headEnd/>
            <a:tailEnd/>
          </a:ln>
        </p:spPr>
        <p:txBody>
          <a:bodyPr/>
          <a:lstStyle/>
          <a:p>
            <a:pPr algn="ctr" eaLnBrk="0" hangingPunct="0">
              <a:lnSpc>
                <a:spcPct val="80000"/>
              </a:lnSpc>
              <a:defRPr/>
            </a:pPr>
            <a:r>
              <a:rPr lang="en-US" sz="3200" b="0" dirty="0">
                <a:latin typeface="Calibri" pitchFamily="34" charset="0"/>
                <a:cs typeface="Calibri" pitchFamily="34" charset="0"/>
              </a:rPr>
              <a:t>In 1630, Puritans arrived in </a:t>
            </a:r>
            <a:r>
              <a:rPr lang="en-US" sz="3200" b="0" u="sng" dirty="0">
                <a:latin typeface="Calibri" pitchFamily="34" charset="0"/>
                <a:cs typeface="Calibri" pitchFamily="34" charset="0"/>
              </a:rPr>
              <a:t>Boston</a:t>
            </a:r>
            <a:r>
              <a:rPr lang="en-US" sz="3200" b="0" dirty="0">
                <a:latin typeface="Calibri" pitchFamily="34" charset="0"/>
                <a:cs typeface="Calibri" pitchFamily="34" charset="0"/>
              </a:rPr>
              <a:t> &amp; created the New England colony of </a:t>
            </a:r>
            <a:r>
              <a:rPr lang="en-US" sz="3200" b="0" u="sng" dirty="0">
                <a:solidFill>
                  <a:srgbClr val="0000CC"/>
                </a:solidFill>
                <a:effectLst>
                  <a:glow rad="101600">
                    <a:schemeClr val="accent1">
                      <a:satMod val="175000"/>
                      <a:alpha val="40000"/>
                    </a:schemeClr>
                  </a:glow>
                  <a:outerShdw blurRad="38100" dist="38100" dir="2700000" algn="tl">
                    <a:srgbClr val="000000">
                      <a:alpha val="43137"/>
                    </a:srgbClr>
                  </a:outerShdw>
                </a:effectLst>
                <a:latin typeface="Calibri" pitchFamily="34" charset="0"/>
                <a:cs typeface="Calibri" pitchFamily="34" charset="0"/>
              </a:rPr>
              <a:t>Massachusetts</a:t>
            </a:r>
            <a:endParaRPr lang="en-US" sz="3200" b="0" u="sng"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5714"/>
                                        </p:tgtEl>
                                      </p:cBhvr>
                                    </p:animEffect>
                                    <p:set>
                                      <p:cBhvr>
                                        <p:cTn id="7" dur="1" fill="hold">
                                          <p:stCondLst>
                                            <p:cond delay="499"/>
                                          </p:stCondLst>
                                        </p:cTn>
                                        <p:tgtEl>
                                          <p:spTgt spid="1157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rooks PPT Template">
  <a:themeElements>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fontScheme name="Brooks PPT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PPT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PPT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PPT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PPT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PPT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PPT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14931</TotalTime>
  <Pages>7787800</Pages>
  <Words>1531</Words>
  <Application>Microsoft Office PowerPoint</Application>
  <PresentationFormat>On-screen Show (4:3)</PresentationFormat>
  <Paragraphs>135</Paragraphs>
  <Slides>44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Comic Sans MS</vt:lpstr>
      <vt:lpstr>Lombardic Narrow</vt:lpstr>
      <vt:lpstr>Ships</vt:lpstr>
      <vt:lpstr>Times New Roman</vt:lpstr>
      <vt:lpstr>Wingdings</vt:lpstr>
      <vt:lpstr>Brooks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might have caused the hysteria  shown in this image? </vt:lpstr>
      <vt:lpstr>PowerPoint Presentation</vt:lpstr>
      <vt:lpstr>PowerPoint Presentation</vt:lpstr>
      <vt:lpstr>PowerPoint Presentation</vt:lpstr>
      <vt:lpstr>The  Middle &amp; Lower South Colonies</vt:lpstr>
      <vt:lpstr>TO DO</vt:lpstr>
      <vt:lpstr>PowerPoint Presentation</vt:lpstr>
      <vt:lpstr>PowerPoint Presentation</vt:lpstr>
      <vt:lpstr>PowerPoint Presentation</vt:lpstr>
      <vt:lpstr>PowerPoint Presentation</vt:lpstr>
      <vt:lpstr>PowerPoint Presentation</vt:lpstr>
      <vt:lpstr>In what ways might Pennsylvania be       different from other British colonies?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image below is from the “Lower South”  colony of South Carolina. Which other colony might it be similar to? Why?</vt:lpstr>
      <vt:lpstr>PowerPoint Presentation</vt:lpstr>
      <vt:lpstr>PowerPoint Presentation</vt:lpstr>
      <vt:lpstr>DO NOW</vt:lpstr>
      <vt:lpstr>DO NOW</vt:lpstr>
      <vt:lpstr>DO NOW</vt:lpstr>
      <vt:lpstr>Shark Tank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Baggett, Brooks</dc:creator>
  <cp:lastModifiedBy>Marc Sprintz</cp:lastModifiedBy>
  <cp:revision>430</cp:revision>
  <dcterms:created xsi:type="dcterms:W3CDTF">1997-09-19T16:12:28Z</dcterms:created>
  <dcterms:modified xsi:type="dcterms:W3CDTF">2020-02-12T21:39:20Z</dcterms:modified>
</cp:coreProperties>
</file>