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329" r:id="rId4"/>
    <p:sldId id="259" r:id="rId5"/>
    <p:sldId id="276" r:id="rId6"/>
    <p:sldId id="274" r:id="rId7"/>
    <p:sldId id="275" r:id="rId8"/>
    <p:sldId id="269" r:id="rId9"/>
    <p:sldId id="257" r:id="rId10"/>
    <p:sldId id="327" r:id="rId11"/>
    <p:sldId id="268" r:id="rId12"/>
    <p:sldId id="277" r:id="rId13"/>
    <p:sldId id="270" r:id="rId14"/>
    <p:sldId id="258" r:id="rId15"/>
    <p:sldId id="260" r:id="rId16"/>
    <p:sldId id="261" r:id="rId17"/>
    <p:sldId id="263" r:id="rId18"/>
    <p:sldId id="262" r:id="rId19"/>
    <p:sldId id="264" r:id="rId20"/>
    <p:sldId id="273" r:id="rId21"/>
    <p:sldId id="286" r:id="rId22"/>
    <p:sldId id="278" r:id="rId23"/>
    <p:sldId id="266" r:id="rId24"/>
    <p:sldId id="265" r:id="rId25"/>
    <p:sldId id="280" r:id="rId26"/>
    <p:sldId id="320" r:id="rId27"/>
    <p:sldId id="328" r:id="rId28"/>
    <p:sldId id="282" r:id="rId29"/>
    <p:sldId id="283" r:id="rId30"/>
    <p:sldId id="289" r:id="rId31"/>
    <p:sldId id="332" r:id="rId32"/>
    <p:sldId id="298" r:id="rId33"/>
    <p:sldId id="313" r:id="rId34"/>
    <p:sldId id="314" r:id="rId35"/>
    <p:sldId id="307" r:id="rId36"/>
    <p:sldId id="310" r:id="rId37"/>
    <p:sldId id="325" r:id="rId38"/>
    <p:sldId id="309" r:id="rId39"/>
    <p:sldId id="311" r:id="rId40"/>
    <p:sldId id="284" r:id="rId41"/>
    <p:sldId id="330" r:id="rId42"/>
    <p:sldId id="294" r:id="rId43"/>
    <p:sldId id="333" r:id="rId44"/>
    <p:sldId id="290" r:id="rId45"/>
    <p:sldId id="288" r:id="rId46"/>
    <p:sldId id="305" r:id="rId47"/>
    <p:sldId id="331" r:id="rId48"/>
    <p:sldId id="292" r:id="rId49"/>
    <p:sldId id="293" r:id="rId50"/>
    <p:sldId id="285" r:id="rId51"/>
    <p:sldId id="291" r:id="rId52"/>
  </p:sldIdLst>
  <p:sldSz cx="9144000" cy="6858000" type="screen4x3"/>
  <p:notesSz cx="6858000" cy="9144000"/>
  <p:embeddedFontLst>
    <p:embeddedFont>
      <p:font typeface="Insula" charset="0"/>
      <p:regular r:id="rId53"/>
    </p:embeddedFont>
    <p:embeddedFont>
      <p:font typeface="Comic Sans MS" pitchFamily="66" charset="0"/>
      <p:regular r:id="rId54"/>
      <p:bold r:id="rId55"/>
    </p:embeddedFont>
    <p:embeddedFont>
      <p:font typeface="DavysOtherDingbats"/>
      <p:regular r:id="rId56"/>
    </p:embeddedFont>
    <p:embeddedFont>
      <p:font typeface="Optimum"/>
      <p:regular r:id="rId57"/>
      <p:bold r:id="rId58"/>
      <p:italic r:id="rId59"/>
      <p:boldItalic r:id="rId60"/>
    </p:embeddedFont>
  </p:embeddedFontLst>
  <p:defaultTextStyle>
    <a:defPPr>
      <a:defRPr lang="en-US"/>
    </a:defPPr>
    <a:lvl1pPr algn="l" rtl="0" eaLnBrk="0" fontAlgn="base" hangingPunct="0">
      <a:spcBef>
        <a:spcPct val="0"/>
      </a:spcBef>
      <a:spcAft>
        <a:spcPct val="0"/>
      </a:spcAft>
      <a:defRPr sz="2400" b="1" kern="1200">
        <a:solidFill>
          <a:srgbClr val="D30A05"/>
        </a:solidFill>
        <a:latin typeface="Comic Sans MS" pitchFamily="66" charset="0"/>
        <a:ea typeface="+mn-ea"/>
        <a:cs typeface="+mn-cs"/>
      </a:defRPr>
    </a:lvl1pPr>
    <a:lvl2pPr marL="457200" algn="l" rtl="0" eaLnBrk="0" fontAlgn="base" hangingPunct="0">
      <a:spcBef>
        <a:spcPct val="0"/>
      </a:spcBef>
      <a:spcAft>
        <a:spcPct val="0"/>
      </a:spcAft>
      <a:defRPr sz="2400" b="1" kern="1200">
        <a:solidFill>
          <a:srgbClr val="D30A05"/>
        </a:solidFill>
        <a:latin typeface="Comic Sans MS" pitchFamily="66" charset="0"/>
        <a:ea typeface="+mn-ea"/>
        <a:cs typeface="+mn-cs"/>
      </a:defRPr>
    </a:lvl2pPr>
    <a:lvl3pPr marL="914400" algn="l" rtl="0" eaLnBrk="0" fontAlgn="base" hangingPunct="0">
      <a:spcBef>
        <a:spcPct val="0"/>
      </a:spcBef>
      <a:spcAft>
        <a:spcPct val="0"/>
      </a:spcAft>
      <a:defRPr sz="2400" b="1" kern="1200">
        <a:solidFill>
          <a:srgbClr val="D30A05"/>
        </a:solidFill>
        <a:latin typeface="Comic Sans MS" pitchFamily="66" charset="0"/>
        <a:ea typeface="+mn-ea"/>
        <a:cs typeface="+mn-cs"/>
      </a:defRPr>
    </a:lvl3pPr>
    <a:lvl4pPr marL="1371600" algn="l" rtl="0" eaLnBrk="0" fontAlgn="base" hangingPunct="0">
      <a:spcBef>
        <a:spcPct val="0"/>
      </a:spcBef>
      <a:spcAft>
        <a:spcPct val="0"/>
      </a:spcAft>
      <a:defRPr sz="2400" b="1" kern="1200">
        <a:solidFill>
          <a:srgbClr val="D30A05"/>
        </a:solidFill>
        <a:latin typeface="Comic Sans MS" pitchFamily="66" charset="0"/>
        <a:ea typeface="+mn-ea"/>
        <a:cs typeface="+mn-cs"/>
      </a:defRPr>
    </a:lvl4pPr>
    <a:lvl5pPr marL="1828800" algn="l" rtl="0" eaLnBrk="0" fontAlgn="base" hangingPunct="0">
      <a:spcBef>
        <a:spcPct val="0"/>
      </a:spcBef>
      <a:spcAft>
        <a:spcPct val="0"/>
      </a:spcAft>
      <a:defRPr sz="2400" b="1" kern="1200">
        <a:solidFill>
          <a:srgbClr val="D30A05"/>
        </a:solidFill>
        <a:latin typeface="Comic Sans MS" pitchFamily="66" charset="0"/>
        <a:ea typeface="+mn-ea"/>
        <a:cs typeface="+mn-cs"/>
      </a:defRPr>
    </a:lvl5pPr>
    <a:lvl6pPr marL="2286000" algn="l" defTabSz="914400" rtl="0" eaLnBrk="1" latinLnBrk="0" hangingPunct="1">
      <a:defRPr sz="2400" b="1" kern="1200">
        <a:solidFill>
          <a:srgbClr val="D30A05"/>
        </a:solidFill>
        <a:latin typeface="Comic Sans MS" pitchFamily="66" charset="0"/>
        <a:ea typeface="+mn-ea"/>
        <a:cs typeface="+mn-cs"/>
      </a:defRPr>
    </a:lvl6pPr>
    <a:lvl7pPr marL="2743200" algn="l" defTabSz="914400" rtl="0" eaLnBrk="1" latinLnBrk="0" hangingPunct="1">
      <a:defRPr sz="2400" b="1" kern="1200">
        <a:solidFill>
          <a:srgbClr val="D30A05"/>
        </a:solidFill>
        <a:latin typeface="Comic Sans MS" pitchFamily="66" charset="0"/>
        <a:ea typeface="+mn-ea"/>
        <a:cs typeface="+mn-cs"/>
      </a:defRPr>
    </a:lvl7pPr>
    <a:lvl8pPr marL="3200400" algn="l" defTabSz="914400" rtl="0" eaLnBrk="1" latinLnBrk="0" hangingPunct="1">
      <a:defRPr sz="2400" b="1" kern="1200">
        <a:solidFill>
          <a:srgbClr val="D30A05"/>
        </a:solidFill>
        <a:latin typeface="Comic Sans MS" pitchFamily="66" charset="0"/>
        <a:ea typeface="+mn-ea"/>
        <a:cs typeface="+mn-cs"/>
      </a:defRPr>
    </a:lvl8pPr>
    <a:lvl9pPr marL="3657600" algn="l" defTabSz="914400" rtl="0" eaLnBrk="1" latinLnBrk="0" hangingPunct="1">
      <a:defRPr sz="2400" b="1" kern="1200">
        <a:solidFill>
          <a:srgbClr val="D30A05"/>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a:srgbClr val="000080"/>
    <a:srgbClr val="FC8D8A"/>
    <a:srgbClr val="F02E00"/>
    <a:srgbClr val="3333FF"/>
    <a:srgbClr val="D02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72" d="100"/>
          <a:sy n="72"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8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eaLnBrk="1" hangingPunct="1"/>
            <a:endParaRPr lang="en-US" b="0">
              <a:solidFill>
                <a:schemeClr val="tx1"/>
              </a:solidFill>
              <a:effectLst>
                <a:outerShdw blurRad="38100" dist="38100" dir="2700000" algn="tl">
                  <a:srgbClr val="C0C0C0"/>
                </a:outerShdw>
              </a:effectLst>
              <a:latin typeface="Arial" charset="0"/>
            </a:endParaRPr>
          </a:p>
        </p:txBody>
      </p:sp>
      <p:pic>
        <p:nvPicPr>
          <p:cNvPr id="1054" name="Picture 30" descr="US flag-1867"/>
          <p:cNvPicPr>
            <a:picLocks noChangeAspect="1" noChangeArrowheads="1"/>
          </p:cNvPicPr>
          <p:nvPr userDrawn="1"/>
        </p:nvPicPr>
        <p:blipFill>
          <a:blip r:embed="rId13" cstate="print">
            <a:lum bright="88000" contrast="-70000"/>
          </a:blip>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WordArt 5"/>
          <p:cNvSpPr>
            <a:spLocks noChangeArrowheads="1" noChangeShapeType="1" noTextEdit="1"/>
          </p:cNvSpPr>
          <p:nvPr/>
        </p:nvSpPr>
        <p:spPr bwMode="auto">
          <a:xfrm>
            <a:off x="2133600" y="974725"/>
            <a:ext cx="4953000" cy="3292475"/>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Reconstruction</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(1865-1876)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11619" name="Text Box 3"/>
          <p:cNvSpPr txBox="1">
            <a:spLocks noChangeArrowheads="1"/>
          </p:cNvSpPr>
          <p:nvPr/>
        </p:nvSpPr>
        <p:spPr bwMode="auto">
          <a:xfrm>
            <a:off x="381000" y="4254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President Lincoln’s Plan</a:t>
            </a:r>
          </a:p>
        </p:txBody>
      </p:sp>
      <p:sp>
        <p:nvSpPr>
          <p:cNvPr id="111621" name="Text Box 5"/>
          <p:cNvSpPr txBox="1">
            <a:spLocks noChangeArrowheads="1"/>
          </p:cNvSpPr>
          <p:nvPr/>
        </p:nvSpPr>
        <p:spPr bwMode="auto">
          <a:xfrm>
            <a:off x="152400" y="1671638"/>
            <a:ext cx="5638800" cy="4493538"/>
          </a:xfrm>
          <a:prstGeom prst="rect">
            <a:avLst/>
          </a:prstGeom>
          <a:noFill/>
          <a:ln w="9525">
            <a:noFill/>
            <a:miter lim="800000"/>
            <a:headEnd/>
            <a:tailEnd/>
          </a:ln>
          <a:effectLst/>
        </p:spPr>
        <p:txBody>
          <a:bodyPr wrap="square">
            <a:spAutoFit/>
          </a:bodyPr>
          <a:lstStyle/>
          <a:p>
            <a:pPr marL="339725" indent="-339725" eaLnBrk="1" hangingPunct="1">
              <a:spcBef>
                <a:spcPct val="50000"/>
              </a:spcBef>
              <a:buClr>
                <a:srgbClr val="D30A05"/>
              </a:buClr>
              <a:buFont typeface="Wingdings" pitchFamily="2" charset="2"/>
              <a:buChar char="«"/>
            </a:pPr>
            <a:r>
              <a:rPr lang="en-US" sz="2800" b="0" dirty="0">
                <a:solidFill>
                  <a:schemeClr val="tx1"/>
                </a:solidFill>
              </a:rPr>
              <a:t>1864 </a:t>
            </a:r>
            <a:r>
              <a:rPr lang="en-US" sz="2800" b="0" dirty="0">
                <a:solidFill>
                  <a:schemeClr val="tx1"/>
                </a:solidFill>
                <a:sym typeface="Wingdings" pitchFamily="2" charset="2"/>
              </a:rPr>
              <a:t> </a:t>
            </a:r>
            <a:r>
              <a:rPr lang="en-US" sz="2800" b="0" dirty="0">
                <a:solidFill>
                  <a:srgbClr val="F02E00"/>
                </a:solidFill>
                <a:sym typeface="Wingdings" pitchFamily="2" charset="2"/>
              </a:rPr>
              <a:t>“Lincoln Governments”</a:t>
            </a:r>
            <a:r>
              <a:rPr lang="en-US" sz="2800" b="0" dirty="0">
                <a:solidFill>
                  <a:schemeClr val="tx1"/>
                </a:solidFill>
                <a:sym typeface="Wingdings" pitchFamily="2" charset="2"/>
              </a:rPr>
              <a:t> formed in LA, TN, AR</a:t>
            </a:r>
          </a:p>
          <a:p>
            <a:pPr marL="1022350" lvl="1" indent="-339725" eaLnBrk="1" hangingPunct="1">
              <a:spcBef>
                <a:spcPct val="50000"/>
              </a:spcBef>
              <a:buClr>
                <a:srgbClr val="000080"/>
              </a:buClr>
              <a:buSzPct val="80000"/>
              <a:buFont typeface="DavysOtherDingbats" pitchFamily="2" charset="0"/>
              <a:buChar char="*"/>
            </a:pPr>
            <a:r>
              <a:rPr lang="en-US" sz="2300" b="0" dirty="0">
                <a:solidFill>
                  <a:schemeClr val="tx1"/>
                </a:solidFill>
              </a:rPr>
              <a:t>“loyal assemblies</a:t>
            </a:r>
            <a:r>
              <a:rPr lang="en-US" sz="2300" b="0" dirty="0" smtClean="0">
                <a:solidFill>
                  <a:schemeClr val="tx1"/>
                </a:solidFill>
              </a:rPr>
              <a:t>”: combination of freed slaves &amp; northern republicans who had relocated to help facilitate Reconstruction</a:t>
            </a:r>
            <a:endParaRPr lang="en-US" sz="2300" b="0" dirty="0">
              <a:solidFill>
                <a:schemeClr val="tx1"/>
              </a:solidFill>
            </a:endParaRPr>
          </a:p>
          <a:p>
            <a:pPr marL="1022350" lvl="1" indent="-339725" eaLnBrk="1" hangingPunct="1">
              <a:spcBef>
                <a:spcPct val="50000"/>
              </a:spcBef>
              <a:buClr>
                <a:srgbClr val="000080"/>
              </a:buClr>
              <a:buSzPct val="80000"/>
              <a:buFont typeface="DavysOtherDingbats" pitchFamily="2" charset="0"/>
              <a:buChar char="*"/>
            </a:pPr>
            <a:r>
              <a:rPr lang="en-US" sz="2300" b="0" dirty="0">
                <a:solidFill>
                  <a:schemeClr val="tx1"/>
                </a:solidFill>
              </a:rPr>
              <a:t>They </a:t>
            </a:r>
            <a:r>
              <a:rPr lang="en-US" sz="2300" b="0" dirty="0">
                <a:solidFill>
                  <a:schemeClr val="tx1"/>
                </a:solidFill>
                <a:sym typeface="Wingdings" pitchFamily="2" charset="2"/>
              </a:rPr>
              <a:t>were weak and </a:t>
            </a:r>
            <a:br>
              <a:rPr lang="en-US" sz="2300" b="0" dirty="0">
                <a:solidFill>
                  <a:schemeClr val="tx1"/>
                </a:solidFill>
                <a:sym typeface="Wingdings" pitchFamily="2" charset="2"/>
              </a:rPr>
            </a:br>
            <a:r>
              <a:rPr lang="en-US" sz="2300" b="0" dirty="0">
                <a:solidFill>
                  <a:schemeClr val="tx1"/>
                </a:solidFill>
                <a:sym typeface="Wingdings" pitchFamily="2" charset="2"/>
              </a:rPr>
              <a:t>dependent on the </a:t>
            </a:r>
            <a:br>
              <a:rPr lang="en-US" sz="2300" b="0" dirty="0">
                <a:solidFill>
                  <a:schemeClr val="tx1"/>
                </a:solidFill>
                <a:sym typeface="Wingdings" pitchFamily="2" charset="2"/>
              </a:rPr>
            </a:br>
            <a:r>
              <a:rPr lang="en-US" sz="2300" b="0" dirty="0">
                <a:solidFill>
                  <a:schemeClr val="tx1"/>
                </a:solidFill>
                <a:sym typeface="Wingdings" pitchFamily="2" charset="2"/>
              </a:rPr>
              <a:t>Northern army for </a:t>
            </a:r>
            <a:br>
              <a:rPr lang="en-US" sz="2300" b="0" dirty="0">
                <a:solidFill>
                  <a:schemeClr val="tx1"/>
                </a:solidFill>
                <a:sym typeface="Wingdings" pitchFamily="2" charset="2"/>
              </a:rPr>
            </a:br>
            <a:r>
              <a:rPr lang="en-US" sz="2300" b="0" dirty="0">
                <a:solidFill>
                  <a:schemeClr val="tx1"/>
                </a:solidFill>
                <a:sym typeface="Wingdings" pitchFamily="2" charset="2"/>
              </a:rPr>
              <a:t>their survival.</a:t>
            </a:r>
            <a:endParaRPr lang="en-US" sz="2300" b="0" dirty="0">
              <a:solidFill>
                <a:schemeClr val="tx1"/>
              </a:solidFill>
            </a:endParaRPr>
          </a:p>
        </p:txBody>
      </p:sp>
      <p:pic>
        <p:nvPicPr>
          <p:cNvPr id="111622" name="Picture 6" descr="Abe Lincoln-3"/>
          <p:cNvPicPr>
            <a:picLocks noChangeAspect="1" noChangeArrowheads="1"/>
          </p:cNvPicPr>
          <p:nvPr/>
        </p:nvPicPr>
        <p:blipFill>
          <a:blip r:embed="rId2" cstate="print"/>
          <a:srcRect r="2180"/>
          <a:stretch>
            <a:fillRect/>
          </a:stretch>
        </p:blipFill>
        <p:spPr bwMode="auto">
          <a:xfrm>
            <a:off x="5638800" y="2286000"/>
            <a:ext cx="3276600" cy="3905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1524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40963" name="Text Box 3"/>
          <p:cNvSpPr txBox="1">
            <a:spLocks noChangeArrowheads="1"/>
          </p:cNvSpPr>
          <p:nvPr/>
        </p:nvSpPr>
        <p:spPr bwMode="auto">
          <a:xfrm>
            <a:off x="3810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Wade-Davis Bill (1864)</a:t>
            </a:r>
          </a:p>
        </p:txBody>
      </p:sp>
      <p:sp>
        <p:nvSpPr>
          <p:cNvPr id="40966" name="Text Box 6"/>
          <p:cNvSpPr txBox="1">
            <a:spLocks noChangeArrowheads="1"/>
          </p:cNvSpPr>
          <p:nvPr/>
        </p:nvSpPr>
        <p:spPr bwMode="auto">
          <a:xfrm>
            <a:off x="2209800" y="1409700"/>
            <a:ext cx="4800600" cy="6001643"/>
          </a:xfrm>
          <a:prstGeom prst="rect">
            <a:avLst/>
          </a:prstGeom>
          <a:noFill/>
          <a:ln w="9525">
            <a:noFill/>
            <a:miter lim="800000"/>
            <a:headEnd/>
            <a:tailEnd/>
          </a:ln>
          <a:effectLst/>
        </p:spPr>
        <p:txBody>
          <a:bodyPr>
            <a:spAutoFit/>
          </a:bodyPr>
          <a:lstStyle/>
          <a:p>
            <a:pPr marL="398463" indent="-398463" eaLnBrk="1" hangingPunct="1">
              <a:spcBef>
                <a:spcPct val="50000"/>
              </a:spcBef>
              <a:buClr>
                <a:srgbClr val="D30A05"/>
              </a:buClr>
              <a:buFont typeface="Wingdings" pitchFamily="2" charset="2"/>
              <a:buChar char="«"/>
            </a:pPr>
            <a:r>
              <a:rPr lang="en-US" b="0" dirty="0">
                <a:solidFill>
                  <a:schemeClr val="tx1"/>
                </a:solidFill>
              </a:rPr>
              <a:t>Required 50% of the number of 1860 voters to take an “iron clad” oath of allegiance (swearing they had never voluntarily aided the rebellion ).</a:t>
            </a:r>
          </a:p>
          <a:p>
            <a:pPr marL="398463" indent="-398463" eaLnBrk="1" hangingPunct="1">
              <a:spcBef>
                <a:spcPct val="50000"/>
              </a:spcBef>
              <a:buClr>
                <a:srgbClr val="D30A05"/>
              </a:buClr>
              <a:buFont typeface="Wingdings" pitchFamily="2" charset="2"/>
              <a:buChar char="«"/>
            </a:pPr>
            <a:r>
              <a:rPr lang="en-US" b="0" dirty="0">
                <a:solidFill>
                  <a:schemeClr val="tx1"/>
                </a:solidFill>
              </a:rPr>
              <a:t>Required a state constitutional convention before the election of state officials.</a:t>
            </a:r>
          </a:p>
          <a:p>
            <a:pPr marL="398463" indent="-398463" eaLnBrk="1" hangingPunct="1">
              <a:spcBef>
                <a:spcPct val="50000"/>
              </a:spcBef>
              <a:buClr>
                <a:srgbClr val="D30A05"/>
              </a:buClr>
              <a:buFont typeface="Wingdings" pitchFamily="2" charset="2"/>
              <a:buChar char="«"/>
            </a:pPr>
            <a:r>
              <a:rPr lang="en-US" b="0" dirty="0">
                <a:solidFill>
                  <a:schemeClr val="tx1"/>
                </a:solidFill>
              </a:rPr>
              <a:t>Enacted specific safeguards of freedmen’s liberties</a:t>
            </a:r>
            <a:r>
              <a:rPr lang="en-US" b="0" dirty="0" smtClean="0">
                <a:solidFill>
                  <a:schemeClr val="tx1"/>
                </a:solidFill>
              </a:rPr>
              <a:t>.</a:t>
            </a:r>
          </a:p>
          <a:p>
            <a:pPr marL="398463" indent="-398463" eaLnBrk="1" hangingPunct="1">
              <a:spcBef>
                <a:spcPct val="50000"/>
              </a:spcBef>
              <a:buClr>
                <a:srgbClr val="D30A05"/>
              </a:buClr>
              <a:buFont typeface="Wingdings" pitchFamily="2" charset="2"/>
              <a:buChar char="«"/>
            </a:pPr>
            <a:r>
              <a:rPr lang="en-US" dirty="0" smtClean="0">
                <a:solidFill>
                  <a:schemeClr val="tx1"/>
                </a:solidFill>
                <a:sym typeface="Wingdings" pitchFamily="2" charset="2"/>
              </a:rPr>
              <a:t>Vetoed by Lincoln</a:t>
            </a:r>
          </a:p>
          <a:p>
            <a:pPr marL="398463" indent="-398463" eaLnBrk="1" hangingPunct="1">
              <a:spcBef>
                <a:spcPct val="50000"/>
              </a:spcBef>
              <a:buClr>
                <a:srgbClr val="D30A05"/>
              </a:buClr>
              <a:buFont typeface="Wingdings" pitchFamily="2" charset="2"/>
              <a:buChar char="«"/>
            </a:pPr>
            <a:endParaRPr lang="en-US" b="0" dirty="0">
              <a:solidFill>
                <a:schemeClr val="tx1"/>
              </a:solidFill>
              <a:sym typeface="Wingdings" pitchFamily="2" charset="2"/>
            </a:endParaRPr>
          </a:p>
        </p:txBody>
      </p:sp>
      <p:pic>
        <p:nvPicPr>
          <p:cNvPr id="40969" name="Picture 9" descr="Davis"/>
          <p:cNvPicPr>
            <a:picLocks noChangeAspect="1" noChangeArrowheads="1"/>
          </p:cNvPicPr>
          <p:nvPr/>
        </p:nvPicPr>
        <p:blipFill>
          <a:blip r:embed="rId2" cstate="print">
            <a:clrChange>
              <a:clrFrom>
                <a:srgbClr val="FAFAFA"/>
              </a:clrFrom>
              <a:clrTo>
                <a:srgbClr val="FAFAFA">
                  <a:alpha val="0"/>
                </a:srgbClr>
              </a:clrTo>
            </a:clrChange>
            <a:lum contrast="6000"/>
          </a:blip>
          <a:srcRect/>
          <a:stretch>
            <a:fillRect/>
          </a:stretch>
        </p:blipFill>
        <p:spPr bwMode="auto">
          <a:xfrm>
            <a:off x="6996113" y="1528763"/>
            <a:ext cx="1889125" cy="2362200"/>
          </a:xfrm>
          <a:prstGeom prst="rect">
            <a:avLst/>
          </a:prstGeom>
          <a:noFill/>
        </p:spPr>
      </p:pic>
      <p:pic>
        <p:nvPicPr>
          <p:cNvPr id="40970" name="Picture 10" descr="Wade"/>
          <p:cNvPicPr>
            <a:picLocks noChangeAspect="1" noChangeArrowheads="1"/>
          </p:cNvPicPr>
          <p:nvPr/>
        </p:nvPicPr>
        <p:blipFill>
          <a:blip r:embed="rId3" cstate="print"/>
          <a:srcRect/>
          <a:stretch>
            <a:fillRect/>
          </a:stretch>
        </p:blipFill>
        <p:spPr bwMode="auto">
          <a:xfrm>
            <a:off x="304800" y="1604963"/>
            <a:ext cx="1458913" cy="2209800"/>
          </a:xfrm>
          <a:prstGeom prst="rect">
            <a:avLst/>
          </a:prstGeom>
          <a:noFill/>
        </p:spPr>
      </p:pic>
      <p:sp>
        <p:nvSpPr>
          <p:cNvPr id="40971" name="Text Box 11"/>
          <p:cNvSpPr txBox="1">
            <a:spLocks noChangeArrowheads="1"/>
          </p:cNvSpPr>
          <p:nvPr/>
        </p:nvSpPr>
        <p:spPr bwMode="auto">
          <a:xfrm>
            <a:off x="228600" y="3814763"/>
            <a:ext cx="1524000" cy="1311275"/>
          </a:xfrm>
          <a:prstGeom prst="rect">
            <a:avLst/>
          </a:prstGeom>
          <a:noFill/>
          <a:ln w="9525">
            <a:noFill/>
            <a:miter lim="800000"/>
            <a:headEnd/>
            <a:tailEnd/>
          </a:ln>
          <a:effectLst/>
        </p:spPr>
        <p:txBody>
          <a:bodyPr>
            <a:spAutoFit/>
          </a:bodyPr>
          <a:lstStyle/>
          <a:p>
            <a:pPr algn="ctr" eaLnBrk="1" hangingPunct="1">
              <a:spcBef>
                <a:spcPct val="50000"/>
              </a:spcBef>
            </a:pPr>
            <a:r>
              <a:rPr lang="en-US" sz="2000" b="0"/>
              <a:t>Senator</a:t>
            </a:r>
            <a:br>
              <a:rPr lang="en-US" sz="2000" b="0"/>
            </a:br>
            <a:r>
              <a:rPr lang="en-US" sz="2000" b="0"/>
              <a:t>Benjamin</a:t>
            </a:r>
            <a:br>
              <a:rPr lang="en-US" sz="2000" b="0"/>
            </a:br>
            <a:r>
              <a:rPr lang="en-US" sz="2000" b="0"/>
              <a:t>Wade</a:t>
            </a:r>
            <a:br>
              <a:rPr lang="en-US" sz="2000" b="0"/>
            </a:br>
            <a:r>
              <a:rPr lang="en-US" sz="2000" b="0"/>
              <a:t>(R-OH)</a:t>
            </a:r>
          </a:p>
        </p:txBody>
      </p:sp>
      <p:sp>
        <p:nvSpPr>
          <p:cNvPr id="40973" name="Text Box 13"/>
          <p:cNvSpPr txBox="1">
            <a:spLocks noChangeArrowheads="1"/>
          </p:cNvSpPr>
          <p:nvPr/>
        </p:nvSpPr>
        <p:spPr bwMode="auto">
          <a:xfrm>
            <a:off x="7086600" y="3814763"/>
            <a:ext cx="1752600" cy="1311275"/>
          </a:xfrm>
          <a:prstGeom prst="rect">
            <a:avLst/>
          </a:prstGeom>
          <a:noFill/>
          <a:ln w="9525">
            <a:noFill/>
            <a:miter lim="800000"/>
            <a:headEnd/>
            <a:tailEnd/>
          </a:ln>
          <a:effectLst/>
        </p:spPr>
        <p:txBody>
          <a:bodyPr>
            <a:spAutoFit/>
          </a:bodyPr>
          <a:lstStyle/>
          <a:p>
            <a:pPr algn="ctr" eaLnBrk="1" hangingPunct="1">
              <a:spcBef>
                <a:spcPct val="50000"/>
              </a:spcBef>
            </a:pPr>
            <a:r>
              <a:rPr lang="en-US" sz="2000" b="0"/>
              <a:t>Congressman</a:t>
            </a:r>
            <a:br>
              <a:rPr lang="en-US" sz="2000" b="0"/>
            </a:br>
            <a:r>
              <a:rPr lang="en-US" sz="2000" b="0"/>
              <a:t>Henry</a:t>
            </a:r>
            <a:br>
              <a:rPr lang="en-US" sz="2000" b="0"/>
            </a:br>
            <a:r>
              <a:rPr lang="en-US" sz="2000" b="0"/>
              <a:t>W. Davis</a:t>
            </a:r>
            <a:br>
              <a:rPr lang="en-US" sz="2000" b="0"/>
            </a:br>
            <a:r>
              <a:rPr lang="en-US" sz="2000" b="0"/>
              <a:t>(R-MD)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66">
                                            <p:txEl>
                                              <p:pRg st="0" end="0"/>
                                            </p:txEl>
                                          </p:spTgt>
                                        </p:tgtEl>
                                        <p:attrNameLst>
                                          <p:attrName>style.visibility</p:attrName>
                                        </p:attrNameLst>
                                      </p:cBhvr>
                                      <p:to>
                                        <p:strVal val="visible"/>
                                      </p:to>
                                    </p:set>
                                    <p:animEffect transition="in" filter="wipe(up)">
                                      <p:cBhvr>
                                        <p:cTn id="7" dur="2000"/>
                                        <p:tgtEl>
                                          <p:spTgt spid="409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966">
                                            <p:txEl>
                                              <p:pRg st="1" end="1"/>
                                            </p:txEl>
                                          </p:spTgt>
                                        </p:tgtEl>
                                        <p:attrNameLst>
                                          <p:attrName>style.visibility</p:attrName>
                                        </p:attrNameLst>
                                      </p:cBhvr>
                                      <p:to>
                                        <p:strVal val="visible"/>
                                      </p:to>
                                    </p:set>
                                    <p:animEffect transition="in" filter="wipe(up)">
                                      <p:cBhvr>
                                        <p:cTn id="12" dur="2000"/>
                                        <p:tgtEl>
                                          <p:spTgt spid="409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966">
                                            <p:txEl>
                                              <p:pRg st="2" end="2"/>
                                            </p:txEl>
                                          </p:spTgt>
                                        </p:tgtEl>
                                        <p:attrNameLst>
                                          <p:attrName>style.visibility</p:attrName>
                                        </p:attrNameLst>
                                      </p:cBhvr>
                                      <p:to>
                                        <p:strVal val="visible"/>
                                      </p:to>
                                    </p:set>
                                    <p:animEffect transition="in" filter="wipe(up)">
                                      <p:cBhvr>
                                        <p:cTn id="17" dur="2000"/>
                                        <p:tgtEl>
                                          <p:spTgt spid="409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0966">
                                            <p:txEl>
                                              <p:pRg st="3" end="3"/>
                                            </p:txEl>
                                          </p:spTgt>
                                        </p:tgtEl>
                                        <p:attrNameLst>
                                          <p:attrName>style.visibility</p:attrName>
                                        </p:attrNameLst>
                                      </p:cBhvr>
                                      <p:to>
                                        <p:strVal val="visible"/>
                                      </p:to>
                                    </p:set>
                                    <p:animEffect transition="in" filter="wipe(up)">
                                      <p:cBhvr>
                                        <p:cTn id="22" dur="2000"/>
                                        <p:tgtEl>
                                          <p:spTgt spid="409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1524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51203" name="Text Box 3"/>
          <p:cNvSpPr txBox="1">
            <a:spLocks noChangeArrowheads="1"/>
          </p:cNvSpPr>
          <p:nvPr/>
        </p:nvSpPr>
        <p:spPr bwMode="auto">
          <a:xfrm>
            <a:off x="381000" y="228600"/>
            <a:ext cx="8382000" cy="830997"/>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pPr>
            <a:r>
              <a:rPr lang="en-US" sz="4800" dirty="0">
                <a:solidFill>
                  <a:srgbClr val="000099"/>
                </a:solidFill>
                <a:latin typeface="Insula" pitchFamily="66" charset="0"/>
              </a:rPr>
              <a:t>Wade-Davis Bill (1864)</a:t>
            </a:r>
          </a:p>
        </p:txBody>
      </p:sp>
      <p:sp>
        <p:nvSpPr>
          <p:cNvPr id="51204" name="Text Box 4"/>
          <p:cNvSpPr txBox="1">
            <a:spLocks noChangeArrowheads="1"/>
          </p:cNvSpPr>
          <p:nvPr/>
        </p:nvSpPr>
        <p:spPr bwMode="auto">
          <a:xfrm>
            <a:off x="304800" y="1066800"/>
            <a:ext cx="8610600" cy="4615160"/>
          </a:xfrm>
          <a:prstGeom prst="rect">
            <a:avLst/>
          </a:prstGeom>
          <a:noFill/>
          <a:ln w="9525">
            <a:noFill/>
            <a:miter lim="800000"/>
            <a:headEnd/>
            <a:tailEnd/>
          </a:ln>
          <a:effectLst/>
        </p:spPr>
        <p:txBody>
          <a:bodyPr wrap="square">
            <a:spAutoFit/>
          </a:bodyPr>
          <a:lstStyle/>
          <a:p>
            <a:pPr marL="398463" indent="-398463" eaLnBrk="1" hangingPunct="1">
              <a:spcBef>
                <a:spcPct val="50000"/>
              </a:spcBef>
              <a:buClr>
                <a:srgbClr val="D30A05"/>
              </a:buClr>
              <a:buFont typeface="Wingdings" pitchFamily="2" charset="2"/>
              <a:buChar char="«"/>
            </a:pPr>
            <a:r>
              <a:rPr lang="en-US" sz="2800" b="0" dirty="0">
                <a:solidFill>
                  <a:schemeClr val="tx1"/>
                </a:solidFill>
              </a:rPr>
              <a:t>“Iron-Clad” </a:t>
            </a:r>
            <a:r>
              <a:rPr lang="en-US" sz="2800" b="0" dirty="0" smtClean="0">
                <a:solidFill>
                  <a:schemeClr val="tx1"/>
                </a:solidFill>
              </a:rPr>
              <a:t>Oath: </a:t>
            </a:r>
            <a:r>
              <a:rPr lang="en-US" b="0" dirty="0" smtClean="0">
                <a:solidFill>
                  <a:schemeClr val="tx1"/>
                </a:solidFill>
              </a:rPr>
              <a:t>only those who’d take an oath attesting to past loyalty to the Union could vote or serve in state constitutional conventions</a:t>
            </a:r>
            <a:endParaRPr lang="en-US" b="0" dirty="0">
              <a:solidFill>
                <a:schemeClr val="tx1"/>
              </a:solidFill>
            </a:endParaRPr>
          </a:p>
          <a:p>
            <a:pPr marL="398463" indent="-398463" eaLnBrk="1" hangingPunct="1">
              <a:spcBef>
                <a:spcPct val="50000"/>
              </a:spcBef>
              <a:buClr>
                <a:srgbClr val="D30A05"/>
              </a:buClr>
              <a:buFont typeface="Wingdings" pitchFamily="2" charset="2"/>
              <a:buChar char="«"/>
            </a:pPr>
            <a:r>
              <a:rPr lang="en-US" sz="2800" b="0" dirty="0">
                <a:solidFill>
                  <a:schemeClr val="tx1"/>
                </a:solidFill>
              </a:rPr>
              <a:t>“State Suicide” Theory [MA Senator Charles Sumner</a:t>
            </a:r>
            <a:r>
              <a:rPr lang="en-US" sz="2800" b="0" dirty="0" smtClean="0">
                <a:solidFill>
                  <a:schemeClr val="tx1"/>
                </a:solidFill>
              </a:rPr>
              <a:t>]: </a:t>
            </a:r>
            <a:r>
              <a:rPr lang="en-US" b="0" dirty="0" smtClean="0">
                <a:solidFill>
                  <a:schemeClr val="tx1"/>
                </a:solidFill>
              </a:rPr>
              <a:t>Republican belief Confederate states had forfeited all their rights by seceding</a:t>
            </a:r>
            <a:endParaRPr lang="en-US" b="0" dirty="0">
              <a:solidFill>
                <a:schemeClr val="tx1"/>
              </a:solidFill>
            </a:endParaRPr>
          </a:p>
          <a:p>
            <a:pPr marL="398463" indent="-398463" eaLnBrk="1" hangingPunct="1">
              <a:spcBef>
                <a:spcPct val="50000"/>
              </a:spcBef>
              <a:buClr>
                <a:srgbClr val="D30A05"/>
              </a:buClr>
              <a:buFont typeface="Wingdings" pitchFamily="2" charset="2"/>
              <a:buChar char="«"/>
            </a:pPr>
            <a:r>
              <a:rPr lang="en-US" sz="2800" b="0" dirty="0">
                <a:solidFill>
                  <a:schemeClr val="tx1"/>
                </a:solidFill>
              </a:rPr>
              <a:t>“Conquered Provinces” Position</a:t>
            </a:r>
            <a:br>
              <a:rPr lang="en-US" sz="2800" b="0" dirty="0">
                <a:solidFill>
                  <a:schemeClr val="tx1"/>
                </a:solidFill>
              </a:rPr>
            </a:br>
            <a:r>
              <a:rPr lang="en-US" b="0" dirty="0">
                <a:solidFill>
                  <a:schemeClr val="tx1"/>
                </a:solidFill>
              </a:rPr>
              <a:t>[PA Congressman Thaddeus Stevens</a:t>
            </a:r>
            <a:r>
              <a:rPr lang="en-US" b="0" dirty="0" smtClean="0">
                <a:solidFill>
                  <a:schemeClr val="tx1"/>
                </a:solidFill>
              </a:rPr>
              <a:t>]: southern states should be readmitted subject to the conditions &amp; wishes of Congress</a:t>
            </a:r>
            <a:endParaRPr lang="en-US" b="0" dirty="0">
              <a:solidFill>
                <a:schemeClr val="tx1"/>
              </a:solidFill>
              <a:sym typeface="Wingdings" pitchFamily="2" charset="2"/>
            </a:endParaRPr>
          </a:p>
        </p:txBody>
      </p:sp>
      <p:sp>
        <p:nvSpPr>
          <p:cNvPr id="51209" name="Oval 9"/>
          <p:cNvSpPr>
            <a:spLocks noChangeArrowheads="1"/>
          </p:cNvSpPr>
          <p:nvPr/>
        </p:nvSpPr>
        <p:spPr bwMode="auto">
          <a:xfrm>
            <a:off x="1143000" y="5486400"/>
            <a:ext cx="2133600" cy="1219200"/>
          </a:xfrm>
          <a:prstGeom prst="ellipse">
            <a:avLst/>
          </a:prstGeom>
          <a:solidFill>
            <a:srgbClr val="000099"/>
          </a:solidFill>
          <a:ln w="9525">
            <a:noFill/>
            <a:round/>
            <a:headEnd/>
            <a:tailEnd/>
          </a:ln>
          <a:effectLst>
            <a:prstShdw prst="shdw17" dist="17961" dir="2700000">
              <a:srgbClr val="000099">
                <a:gamma/>
                <a:shade val="60000"/>
                <a:invGamma/>
              </a:srgbClr>
            </a:prstShdw>
          </a:effectLst>
        </p:spPr>
        <p:txBody>
          <a:bodyPr wrap="none" anchor="ctr"/>
          <a:lstStyle/>
          <a:p>
            <a:pPr algn="ctr" eaLnBrk="1" hangingPunct="1"/>
            <a:r>
              <a:rPr lang="en-US" sz="1800" dirty="0">
                <a:solidFill>
                  <a:schemeClr val="bg1"/>
                </a:solidFill>
                <a:effectLst>
                  <a:outerShdw blurRad="38100" dist="38100" dir="2700000" algn="tl">
                    <a:srgbClr val="000000"/>
                  </a:outerShdw>
                </a:effectLst>
              </a:rPr>
              <a:t>President</a:t>
            </a:r>
            <a:br>
              <a:rPr lang="en-US" sz="1800" dirty="0">
                <a:solidFill>
                  <a:schemeClr val="bg1"/>
                </a:solidFill>
                <a:effectLst>
                  <a:outerShdw blurRad="38100" dist="38100" dir="2700000" algn="tl">
                    <a:srgbClr val="000000"/>
                  </a:outerShdw>
                </a:effectLst>
              </a:rPr>
            </a:br>
            <a:r>
              <a:rPr lang="en-US" sz="1800" dirty="0">
                <a:solidFill>
                  <a:schemeClr val="bg1"/>
                </a:solidFill>
                <a:effectLst>
                  <a:outerShdw blurRad="38100" dist="38100" dir="2700000" algn="tl">
                    <a:srgbClr val="000000"/>
                  </a:outerShdw>
                </a:effectLst>
              </a:rPr>
              <a:t>Lincoln</a:t>
            </a:r>
          </a:p>
        </p:txBody>
      </p:sp>
      <p:sp>
        <p:nvSpPr>
          <p:cNvPr id="51210" name="Oval 10"/>
          <p:cNvSpPr>
            <a:spLocks noChangeArrowheads="1"/>
          </p:cNvSpPr>
          <p:nvPr/>
        </p:nvSpPr>
        <p:spPr bwMode="auto">
          <a:xfrm>
            <a:off x="6019800" y="5410200"/>
            <a:ext cx="2133600" cy="1219200"/>
          </a:xfrm>
          <a:prstGeom prst="ellipse">
            <a:avLst/>
          </a:prstGeom>
          <a:solidFill>
            <a:srgbClr val="000099"/>
          </a:solidFill>
          <a:ln w="9525">
            <a:noFill/>
            <a:round/>
            <a:headEnd/>
            <a:tailEnd/>
          </a:ln>
          <a:effectLst>
            <a:prstShdw prst="shdw17" dist="17961" dir="2700000">
              <a:srgbClr val="000099">
                <a:gamma/>
                <a:shade val="60000"/>
                <a:invGamma/>
              </a:srgbClr>
            </a:prstShdw>
          </a:effectLst>
        </p:spPr>
        <p:txBody>
          <a:bodyPr wrap="none" anchor="ctr"/>
          <a:lstStyle/>
          <a:p>
            <a:pPr algn="ctr" eaLnBrk="1" hangingPunct="1"/>
            <a:r>
              <a:rPr lang="en-US" sz="1800" dirty="0">
                <a:solidFill>
                  <a:schemeClr val="bg1"/>
                </a:solidFill>
                <a:effectLst>
                  <a:outerShdw blurRad="38100" dist="38100" dir="2700000" algn="tl">
                    <a:srgbClr val="000000"/>
                  </a:outerShdw>
                </a:effectLst>
              </a:rPr>
              <a:t>Wade-Davis</a:t>
            </a:r>
            <a:br>
              <a:rPr lang="en-US" sz="1800" dirty="0">
                <a:solidFill>
                  <a:schemeClr val="bg1"/>
                </a:solidFill>
                <a:effectLst>
                  <a:outerShdw blurRad="38100" dist="38100" dir="2700000" algn="tl">
                    <a:srgbClr val="000000"/>
                  </a:outerShdw>
                </a:effectLst>
              </a:rPr>
            </a:br>
            <a:r>
              <a:rPr lang="en-US" sz="1800" dirty="0">
                <a:solidFill>
                  <a:schemeClr val="bg1"/>
                </a:solidFill>
                <a:effectLst>
                  <a:outerShdw blurRad="38100" dist="38100" dir="2700000" algn="tl">
                    <a:srgbClr val="000000"/>
                  </a:outerShdw>
                </a:effectLst>
              </a:rPr>
              <a:t>Bill</a:t>
            </a:r>
          </a:p>
        </p:txBody>
      </p:sp>
      <p:sp>
        <p:nvSpPr>
          <p:cNvPr id="51211" name="AutoShape 11"/>
          <p:cNvSpPr>
            <a:spLocks noChangeArrowheads="1"/>
          </p:cNvSpPr>
          <p:nvPr/>
        </p:nvSpPr>
        <p:spPr bwMode="auto">
          <a:xfrm rot="5400000">
            <a:off x="3771900" y="5067300"/>
            <a:ext cx="1600200" cy="1981200"/>
          </a:xfrm>
          <a:prstGeom prst="irregularSeal2">
            <a:avLst/>
          </a:prstGeom>
          <a:gradFill rotWithShape="1">
            <a:gsLst>
              <a:gs pos="0">
                <a:srgbClr val="FFF200"/>
              </a:gs>
              <a:gs pos="45000">
                <a:srgbClr val="FF7A00"/>
              </a:gs>
              <a:gs pos="70000">
                <a:srgbClr val="FF0300"/>
              </a:gs>
              <a:gs pos="100000">
                <a:srgbClr val="4D0808"/>
              </a:gs>
            </a:gsLst>
            <a:path path="rect">
              <a:fillToRect r="100000" b="100000"/>
            </a:path>
          </a:gradFill>
          <a:ln w="9525">
            <a:noFill/>
            <a:miter lim="800000"/>
            <a:headEnd/>
            <a:tailEnd/>
          </a:ln>
          <a:effectLst>
            <a:prstShdw prst="shdw17" dist="17961" dir="2700000">
              <a:srgbClr val="FFF200">
                <a:gamma/>
                <a:shade val="60000"/>
                <a:invGamma/>
              </a:srgbClr>
            </a:prstShdw>
          </a:effectLst>
        </p:spPr>
        <p:txBody>
          <a:bodyPr rot="10800000" vert="eaVert" wrap="none" anchor="ctr"/>
          <a:lstStyle/>
          <a:p>
            <a:pPr algn="ctr" eaLnBrk="1" hangingPunct="1"/>
            <a:r>
              <a:rPr lang="en-US" sz="1800" dirty="0">
                <a:solidFill>
                  <a:schemeClr val="tx1"/>
                </a:solidFill>
              </a:rPr>
              <a:t>Pocket</a:t>
            </a:r>
            <a:br>
              <a:rPr lang="en-US" sz="1800" dirty="0">
                <a:solidFill>
                  <a:schemeClr val="tx1"/>
                </a:solidFill>
              </a:rPr>
            </a:br>
            <a:r>
              <a:rPr lang="en-US" sz="1800" dirty="0">
                <a:solidFill>
                  <a:schemeClr val="tx1"/>
                </a:solidFill>
              </a:rPr>
              <a:t>Veto</a:t>
            </a:r>
          </a:p>
        </p:txBody>
      </p:sp>
      <p:sp>
        <p:nvSpPr>
          <p:cNvPr id="51212" name="Line 12"/>
          <p:cNvSpPr>
            <a:spLocks noChangeShapeType="1"/>
          </p:cNvSpPr>
          <p:nvPr/>
        </p:nvSpPr>
        <p:spPr bwMode="auto">
          <a:xfrm flipH="1">
            <a:off x="5410200" y="6172200"/>
            <a:ext cx="609600" cy="0"/>
          </a:xfrm>
          <a:prstGeom prst="line">
            <a:avLst/>
          </a:prstGeom>
          <a:noFill/>
          <a:ln w="28575">
            <a:solidFill>
              <a:srgbClr val="D30A05"/>
            </a:solidFill>
            <a:round/>
            <a:headEnd/>
            <a:tailEnd type="triangle" w="med" len="med"/>
          </a:ln>
          <a:effectLst>
            <a:prstShdw prst="shdw17" dist="17961" dir="2700000">
              <a:srgbClr val="D30A05">
                <a:gamma/>
                <a:shade val="60000"/>
                <a:invGamma/>
              </a:srgbClr>
            </a:prstShdw>
          </a:effectLst>
        </p:spPr>
        <p:txBody>
          <a:bodyPr/>
          <a:lstStyle/>
          <a:p>
            <a:endParaRPr lang="en-US"/>
          </a:p>
        </p:txBody>
      </p:sp>
      <p:sp>
        <p:nvSpPr>
          <p:cNvPr id="51213" name="Line 13"/>
          <p:cNvSpPr>
            <a:spLocks noChangeShapeType="1"/>
          </p:cNvSpPr>
          <p:nvPr/>
        </p:nvSpPr>
        <p:spPr bwMode="auto">
          <a:xfrm>
            <a:off x="3276600" y="6172200"/>
            <a:ext cx="609600" cy="0"/>
          </a:xfrm>
          <a:prstGeom prst="line">
            <a:avLst/>
          </a:prstGeom>
          <a:noFill/>
          <a:ln w="28575">
            <a:solidFill>
              <a:srgbClr val="D30A05"/>
            </a:solidFill>
            <a:round/>
            <a:headEnd/>
            <a:tailEnd type="triangle" w="med" len="med"/>
          </a:ln>
          <a:effectLst>
            <a:prstShdw prst="shdw17" dist="17961" dir="2700000">
              <a:srgbClr val="D30A05">
                <a:gamma/>
                <a:shade val="60000"/>
                <a:invGamma/>
              </a:srgbClr>
            </a:prstShdw>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fade">
                                      <p:cBhvr>
                                        <p:cTn id="7" dur="1000"/>
                                        <p:tgtEl>
                                          <p:spTgt spid="5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fade">
                                      <p:cBhvr>
                                        <p:cTn id="12" dur="1000"/>
                                        <p:tgtEl>
                                          <p:spTgt spid="51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4">
                                            <p:txEl>
                                              <p:pRg st="2" end="2"/>
                                            </p:txEl>
                                          </p:spTgt>
                                        </p:tgtEl>
                                        <p:attrNameLst>
                                          <p:attrName>style.visibility</p:attrName>
                                        </p:attrNameLst>
                                      </p:cBhvr>
                                      <p:to>
                                        <p:strVal val="visible"/>
                                      </p:to>
                                    </p:set>
                                    <p:animEffect transition="in" filter="fade">
                                      <p:cBhvr>
                                        <p:cTn id="17" dur="1000"/>
                                        <p:tgtEl>
                                          <p:spTgt spid="51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51209"/>
                                        </p:tgtEl>
                                        <p:attrNameLst>
                                          <p:attrName>style.visibility</p:attrName>
                                        </p:attrNameLst>
                                      </p:cBhvr>
                                      <p:to>
                                        <p:strVal val="visible"/>
                                      </p:to>
                                    </p:set>
                                    <p:animEffect transition="in" filter="fade">
                                      <p:cBhvr>
                                        <p:cTn id="22" dur="192" decel="100000"/>
                                        <p:tgtEl>
                                          <p:spTgt spid="51209"/>
                                        </p:tgtEl>
                                      </p:cBhvr>
                                    </p:animEffect>
                                    <p:animScale>
                                      <p:cBhvr>
                                        <p:cTn id="23" dur="192" decel="100000"/>
                                        <p:tgtEl>
                                          <p:spTgt spid="51209"/>
                                        </p:tgtEl>
                                      </p:cBhvr>
                                      <p:from x="10000" y="10000"/>
                                      <p:to x="200000" y="450000"/>
                                    </p:animScale>
                                    <p:animScale>
                                      <p:cBhvr>
                                        <p:cTn id="24" dur="308" accel="100000" fill="hold">
                                          <p:stCondLst>
                                            <p:cond delay="192"/>
                                          </p:stCondLst>
                                        </p:cTn>
                                        <p:tgtEl>
                                          <p:spTgt spid="51209"/>
                                        </p:tgtEl>
                                      </p:cBhvr>
                                      <p:from x="200000" y="450000"/>
                                      <p:to x="100000" y="100000"/>
                                    </p:animScale>
                                    <p:set>
                                      <p:cBhvr>
                                        <p:cTn id="25" dur="192" fill="hold"/>
                                        <p:tgtEl>
                                          <p:spTgt spid="51209"/>
                                        </p:tgtEl>
                                        <p:attrNameLst>
                                          <p:attrName>ppt_x</p:attrName>
                                        </p:attrNameLst>
                                      </p:cBhvr>
                                      <p:to>
                                        <p:strVal val="(0.5)"/>
                                      </p:to>
                                    </p:set>
                                    <p:anim from="(0.5)" to="(#ppt_x)" calcmode="lin" valueType="num">
                                      <p:cBhvr>
                                        <p:cTn id="26" dur="308" accel="100000" fill="hold">
                                          <p:stCondLst>
                                            <p:cond delay="192"/>
                                          </p:stCondLst>
                                        </p:cTn>
                                        <p:tgtEl>
                                          <p:spTgt spid="51209"/>
                                        </p:tgtEl>
                                        <p:attrNameLst>
                                          <p:attrName>ppt_x</p:attrName>
                                        </p:attrNameLst>
                                      </p:cBhvr>
                                    </p:anim>
                                    <p:set>
                                      <p:cBhvr>
                                        <p:cTn id="27" dur="192" fill="hold"/>
                                        <p:tgtEl>
                                          <p:spTgt spid="51209"/>
                                        </p:tgtEl>
                                        <p:attrNameLst>
                                          <p:attrName>ppt_y</p:attrName>
                                        </p:attrNameLst>
                                      </p:cBhvr>
                                      <p:to>
                                        <p:strVal val="(#ppt_y+0.4)"/>
                                      </p:to>
                                    </p:set>
                                    <p:anim from="(#ppt_y+0.4)" to="(#ppt_y)" calcmode="lin" valueType="num">
                                      <p:cBhvr>
                                        <p:cTn id="28" dur="308" accel="100000" fill="hold">
                                          <p:stCondLst>
                                            <p:cond delay="192"/>
                                          </p:stCondLst>
                                        </p:cTn>
                                        <p:tgtEl>
                                          <p:spTgt spid="51209"/>
                                        </p:tgtEl>
                                        <p:attrNameLst>
                                          <p:attrName>ppt_y</p:attrName>
                                        </p:attrNameLst>
                                      </p:cBhvr>
                                    </p:anim>
                                  </p:childTnLst>
                                </p:cTn>
                              </p:par>
                              <p:par>
                                <p:cTn id="29" presetID="51" presetClass="entr" presetSubtype="0" fill="hold" grpId="0" nodeType="withEffect">
                                  <p:stCondLst>
                                    <p:cond delay="0"/>
                                  </p:stCondLst>
                                  <p:childTnLst>
                                    <p:set>
                                      <p:cBhvr>
                                        <p:cTn id="30" dur="1" fill="hold">
                                          <p:stCondLst>
                                            <p:cond delay="0"/>
                                          </p:stCondLst>
                                        </p:cTn>
                                        <p:tgtEl>
                                          <p:spTgt spid="51210"/>
                                        </p:tgtEl>
                                        <p:attrNameLst>
                                          <p:attrName>style.visibility</p:attrName>
                                        </p:attrNameLst>
                                      </p:cBhvr>
                                      <p:to>
                                        <p:strVal val="visible"/>
                                      </p:to>
                                    </p:set>
                                    <p:animEffect transition="in" filter="fade">
                                      <p:cBhvr>
                                        <p:cTn id="31" dur="192" decel="100000"/>
                                        <p:tgtEl>
                                          <p:spTgt spid="51210"/>
                                        </p:tgtEl>
                                      </p:cBhvr>
                                    </p:animEffect>
                                    <p:animScale>
                                      <p:cBhvr>
                                        <p:cTn id="32" dur="192" decel="100000"/>
                                        <p:tgtEl>
                                          <p:spTgt spid="51210"/>
                                        </p:tgtEl>
                                      </p:cBhvr>
                                      <p:from x="10000" y="10000"/>
                                      <p:to x="200000" y="450000"/>
                                    </p:animScale>
                                    <p:animScale>
                                      <p:cBhvr>
                                        <p:cTn id="33" dur="308" accel="100000" fill="hold">
                                          <p:stCondLst>
                                            <p:cond delay="192"/>
                                          </p:stCondLst>
                                        </p:cTn>
                                        <p:tgtEl>
                                          <p:spTgt spid="51210"/>
                                        </p:tgtEl>
                                      </p:cBhvr>
                                      <p:from x="200000" y="450000"/>
                                      <p:to x="100000" y="100000"/>
                                    </p:animScale>
                                    <p:set>
                                      <p:cBhvr>
                                        <p:cTn id="34" dur="192" fill="hold"/>
                                        <p:tgtEl>
                                          <p:spTgt spid="51210"/>
                                        </p:tgtEl>
                                        <p:attrNameLst>
                                          <p:attrName>ppt_x</p:attrName>
                                        </p:attrNameLst>
                                      </p:cBhvr>
                                      <p:to>
                                        <p:strVal val="(0.5)"/>
                                      </p:to>
                                    </p:set>
                                    <p:anim from="(0.5)" to="(#ppt_x)" calcmode="lin" valueType="num">
                                      <p:cBhvr>
                                        <p:cTn id="35" dur="308" accel="100000" fill="hold">
                                          <p:stCondLst>
                                            <p:cond delay="192"/>
                                          </p:stCondLst>
                                        </p:cTn>
                                        <p:tgtEl>
                                          <p:spTgt spid="51210"/>
                                        </p:tgtEl>
                                        <p:attrNameLst>
                                          <p:attrName>ppt_x</p:attrName>
                                        </p:attrNameLst>
                                      </p:cBhvr>
                                    </p:anim>
                                    <p:set>
                                      <p:cBhvr>
                                        <p:cTn id="36" dur="192" fill="hold"/>
                                        <p:tgtEl>
                                          <p:spTgt spid="51210"/>
                                        </p:tgtEl>
                                        <p:attrNameLst>
                                          <p:attrName>ppt_y</p:attrName>
                                        </p:attrNameLst>
                                      </p:cBhvr>
                                      <p:to>
                                        <p:strVal val="(#ppt_y+0.4)"/>
                                      </p:to>
                                    </p:set>
                                    <p:anim from="(#ppt_y+0.4)" to="(#ppt_y)" calcmode="lin" valueType="num">
                                      <p:cBhvr>
                                        <p:cTn id="37" dur="308" accel="100000" fill="hold">
                                          <p:stCondLst>
                                            <p:cond delay="192"/>
                                          </p:stCondLst>
                                        </p:cTn>
                                        <p:tgtEl>
                                          <p:spTgt spid="51210"/>
                                        </p:tgtEl>
                                        <p:attrNameLst>
                                          <p:attrName>ppt_y</p:attrName>
                                        </p:attrNameLst>
                                      </p:cBhvr>
                                    </p:anim>
                                  </p:childTnLst>
                                </p:cTn>
                              </p:par>
                              <p:par>
                                <p:cTn id="38" presetID="51" presetClass="entr" presetSubtype="0" fill="hold" grpId="0" nodeType="withEffect">
                                  <p:stCondLst>
                                    <p:cond delay="0"/>
                                  </p:stCondLst>
                                  <p:childTnLst>
                                    <p:set>
                                      <p:cBhvr>
                                        <p:cTn id="39" dur="1" fill="hold">
                                          <p:stCondLst>
                                            <p:cond delay="0"/>
                                          </p:stCondLst>
                                        </p:cTn>
                                        <p:tgtEl>
                                          <p:spTgt spid="51211"/>
                                        </p:tgtEl>
                                        <p:attrNameLst>
                                          <p:attrName>style.visibility</p:attrName>
                                        </p:attrNameLst>
                                      </p:cBhvr>
                                      <p:to>
                                        <p:strVal val="visible"/>
                                      </p:to>
                                    </p:set>
                                    <p:animEffect transition="in" filter="fade">
                                      <p:cBhvr>
                                        <p:cTn id="40" dur="192" decel="100000"/>
                                        <p:tgtEl>
                                          <p:spTgt spid="51211"/>
                                        </p:tgtEl>
                                      </p:cBhvr>
                                    </p:animEffect>
                                    <p:animScale>
                                      <p:cBhvr>
                                        <p:cTn id="41" dur="192" decel="100000"/>
                                        <p:tgtEl>
                                          <p:spTgt spid="51211"/>
                                        </p:tgtEl>
                                      </p:cBhvr>
                                      <p:from x="10000" y="10000"/>
                                      <p:to x="200000" y="450000"/>
                                    </p:animScale>
                                    <p:animScale>
                                      <p:cBhvr>
                                        <p:cTn id="42" dur="308" accel="100000" fill="hold">
                                          <p:stCondLst>
                                            <p:cond delay="192"/>
                                          </p:stCondLst>
                                        </p:cTn>
                                        <p:tgtEl>
                                          <p:spTgt spid="51211"/>
                                        </p:tgtEl>
                                      </p:cBhvr>
                                      <p:from x="200000" y="450000"/>
                                      <p:to x="100000" y="100000"/>
                                    </p:animScale>
                                    <p:set>
                                      <p:cBhvr>
                                        <p:cTn id="43" dur="192" fill="hold"/>
                                        <p:tgtEl>
                                          <p:spTgt spid="51211"/>
                                        </p:tgtEl>
                                        <p:attrNameLst>
                                          <p:attrName>ppt_x</p:attrName>
                                        </p:attrNameLst>
                                      </p:cBhvr>
                                      <p:to>
                                        <p:strVal val="(0.5)"/>
                                      </p:to>
                                    </p:set>
                                    <p:anim from="(0.5)" to="(#ppt_x)" calcmode="lin" valueType="num">
                                      <p:cBhvr>
                                        <p:cTn id="44" dur="308" accel="100000" fill="hold">
                                          <p:stCondLst>
                                            <p:cond delay="192"/>
                                          </p:stCondLst>
                                        </p:cTn>
                                        <p:tgtEl>
                                          <p:spTgt spid="51211"/>
                                        </p:tgtEl>
                                        <p:attrNameLst>
                                          <p:attrName>ppt_x</p:attrName>
                                        </p:attrNameLst>
                                      </p:cBhvr>
                                    </p:anim>
                                    <p:set>
                                      <p:cBhvr>
                                        <p:cTn id="45" dur="192" fill="hold"/>
                                        <p:tgtEl>
                                          <p:spTgt spid="51211"/>
                                        </p:tgtEl>
                                        <p:attrNameLst>
                                          <p:attrName>ppt_y</p:attrName>
                                        </p:attrNameLst>
                                      </p:cBhvr>
                                      <p:to>
                                        <p:strVal val="(#ppt_y+0.4)"/>
                                      </p:to>
                                    </p:set>
                                    <p:anim from="(#ppt_y+0.4)" to="(#ppt_y)" calcmode="lin" valueType="num">
                                      <p:cBhvr>
                                        <p:cTn id="46" dur="308" accel="100000" fill="hold">
                                          <p:stCondLst>
                                            <p:cond delay="192"/>
                                          </p:stCondLst>
                                        </p:cTn>
                                        <p:tgtEl>
                                          <p:spTgt spid="51211"/>
                                        </p:tgtEl>
                                        <p:attrNameLst>
                                          <p:attrName>ppt_y</p:attrName>
                                        </p:attrNameLst>
                                      </p:cBhvr>
                                    </p:anim>
                                  </p:childTnLst>
                                </p:cTn>
                              </p:par>
                              <p:par>
                                <p:cTn id="47" presetID="51" presetClass="entr" presetSubtype="0" fill="hold" grpId="0" nodeType="withEffect">
                                  <p:stCondLst>
                                    <p:cond delay="0"/>
                                  </p:stCondLst>
                                  <p:childTnLst>
                                    <p:set>
                                      <p:cBhvr>
                                        <p:cTn id="48" dur="1" fill="hold">
                                          <p:stCondLst>
                                            <p:cond delay="0"/>
                                          </p:stCondLst>
                                        </p:cTn>
                                        <p:tgtEl>
                                          <p:spTgt spid="51212"/>
                                        </p:tgtEl>
                                        <p:attrNameLst>
                                          <p:attrName>style.visibility</p:attrName>
                                        </p:attrNameLst>
                                      </p:cBhvr>
                                      <p:to>
                                        <p:strVal val="visible"/>
                                      </p:to>
                                    </p:set>
                                    <p:animEffect transition="in" filter="fade">
                                      <p:cBhvr>
                                        <p:cTn id="49" dur="192" decel="100000"/>
                                        <p:tgtEl>
                                          <p:spTgt spid="51212"/>
                                        </p:tgtEl>
                                      </p:cBhvr>
                                    </p:animEffect>
                                    <p:animScale>
                                      <p:cBhvr>
                                        <p:cTn id="50" dur="192" decel="100000"/>
                                        <p:tgtEl>
                                          <p:spTgt spid="51212"/>
                                        </p:tgtEl>
                                      </p:cBhvr>
                                      <p:from x="10000" y="10000"/>
                                      <p:to x="200000" y="450000"/>
                                    </p:animScale>
                                    <p:animScale>
                                      <p:cBhvr>
                                        <p:cTn id="51" dur="308" accel="100000" fill="hold">
                                          <p:stCondLst>
                                            <p:cond delay="192"/>
                                          </p:stCondLst>
                                        </p:cTn>
                                        <p:tgtEl>
                                          <p:spTgt spid="51212"/>
                                        </p:tgtEl>
                                      </p:cBhvr>
                                      <p:from x="200000" y="450000"/>
                                      <p:to x="100000" y="100000"/>
                                    </p:animScale>
                                    <p:set>
                                      <p:cBhvr>
                                        <p:cTn id="52" dur="192" fill="hold"/>
                                        <p:tgtEl>
                                          <p:spTgt spid="51212"/>
                                        </p:tgtEl>
                                        <p:attrNameLst>
                                          <p:attrName>ppt_x</p:attrName>
                                        </p:attrNameLst>
                                      </p:cBhvr>
                                      <p:to>
                                        <p:strVal val="(0.5)"/>
                                      </p:to>
                                    </p:set>
                                    <p:anim from="(0.5)" to="(#ppt_x)" calcmode="lin" valueType="num">
                                      <p:cBhvr>
                                        <p:cTn id="53" dur="308" accel="100000" fill="hold">
                                          <p:stCondLst>
                                            <p:cond delay="192"/>
                                          </p:stCondLst>
                                        </p:cTn>
                                        <p:tgtEl>
                                          <p:spTgt spid="51212"/>
                                        </p:tgtEl>
                                        <p:attrNameLst>
                                          <p:attrName>ppt_x</p:attrName>
                                        </p:attrNameLst>
                                      </p:cBhvr>
                                    </p:anim>
                                    <p:set>
                                      <p:cBhvr>
                                        <p:cTn id="54" dur="192" fill="hold"/>
                                        <p:tgtEl>
                                          <p:spTgt spid="51212"/>
                                        </p:tgtEl>
                                        <p:attrNameLst>
                                          <p:attrName>ppt_y</p:attrName>
                                        </p:attrNameLst>
                                      </p:cBhvr>
                                      <p:to>
                                        <p:strVal val="(#ppt_y+0.4)"/>
                                      </p:to>
                                    </p:set>
                                    <p:anim from="(#ppt_y+0.4)" to="(#ppt_y)" calcmode="lin" valueType="num">
                                      <p:cBhvr>
                                        <p:cTn id="55" dur="308" accel="100000" fill="hold">
                                          <p:stCondLst>
                                            <p:cond delay="192"/>
                                          </p:stCondLst>
                                        </p:cTn>
                                        <p:tgtEl>
                                          <p:spTgt spid="51212"/>
                                        </p:tgtEl>
                                        <p:attrNameLst>
                                          <p:attrName>ppt_y</p:attrName>
                                        </p:attrNameLst>
                                      </p:cBhvr>
                                    </p:anim>
                                  </p:childTnLst>
                                </p:cTn>
                              </p:par>
                              <p:par>
                                <p:cTn id="56" presetID="51" presetClass="entr" presetSubtype="0" fill="hold" grpId="0" nodeType="withEffect">
                                  <p:stCondLst>
                                    <p:cond delay="0"/>
                                  </p:stCondLst>
                                  <p:childTnLst>
                                    <p:set>
                                      <p:cBhvr>
                                        <p:cTn id="57" dur="1" fill="hold">
                                          <p:stCondLst>
                                            <p:cond delay="0"/>
                                          </p:stCondLst>
                                        </p:cTn>
                                        <p:tgtEl>
                                          <p:spTgt spid="51213"/>
                                        </p:tgtEl>
                                        <p:attrNameLst>
                                          <p:attrName>style.visibility</p:attrName>
                                        </p:attrNameLst>
                                      </p:cBhvr>
                                      <p:to>
                                        <p:strVal val="visible"/>
                                      </p:to>
                                    </p:set>
                                    <p:animEffect transition="in" filter="fade">
                                      <p:cBhvr>
                                        <p:cTn id="58" dur="192" decel="100000"/>
                                        <p:tgtEl>
                                          <p:spTgt spid="51213"/>
                                        </p:tgtEl>
                                      </p:cBhvr>
                                    </p:animEffect>
                                    <p:animScale>
                                      <p:cBhvr>
                                        <p:cTn id="59" dur="192" decel="100000"/>
                                        <p:tgtEl>
                                          <p:spTgt spid="51213"/>
                                        </p:tgtEl>
                                      </p:cBhvr>
                                      <p:from x="10000" y="10000"/>
                                      <p:to x="200000" y="450000"/>
                                    </p:animScale>
                                    <p:animScale>
                                      <p:cBhvr>
                                        <p:cTn id="60" dur="308" accel="100000" fill="hold">
                                          <p:stCondLst>
                                            <p:cond delay="192"/>
                                          </p:stCondLst>
                                        </p:cTn>
                                        <p:tgtEl>
                                          <p:spTgt spid="51213"/>
                                        </p:tgtEl>
                                      </p:cBhvr>
                                      <p:from x="200000" y="450000"/>
                                      <p:to x="100000" y="100000"/>
                                    </p:animScale>
                                    <p:set>
                                      <p:cBhvr>
                                        <p:cTn id="61" dur="192" fill="hold"/>
                                        <p:tgtEl>
                                          <p:spTgt spid="51213"/>
                                        </p:tgtEl>
                                        <p:attrNameLst>
                                          <p:attrName>ppt_x</p:attrName>
                                        </p:attrNameLst>
                                      </p:cBhvr>
                                      <p:to>
                                        <p:strVal val="(0.5)"/>
                                      </p:to>
                                    </p:set>
                                    <p:anim from="(0.5)" to="(#ppt_x)" calcmode="lin" valueType="num">
                                      <p:cBhvr>
                                        <p:cTn id="62" dur="308" accel="100000" fill="hold">
                                          <p:stCondLst>
                                            <p:cond delay="192"/>
                                          </p:stCondLst>
                                        </p:cTn>
                                        <p:tgtEl>
                                          <p:spTgt spid="51213"/>
                                        </p:tgtEl>
                                        <p:attrNameLst>
                                          <p:attrName>ppt_x</p:attrName>
                                        </p:attrNameLst>
                                      </p:cBhvr>
                                    </p:anim>
                                    <p:set>
                                      <p:cBhvr>
                                        <p:cTn id="63" dur="192" fill="hold"/>
                                        <p:tgtEl>
                                          <p:spTgt spid="51213"/>
                                        </p:tgtEl>
                                        <p:attrNameLst>
                                          <p:attrName>ppt_y</p:attrName>
                                        </p:attrNameLst>
                                      </p:cBhvr>
                                      <p:to>
                                        <p:strVal val="(#ppt_y+0.4)"/>
                                      </p:to>
                                    </p:set>
                                    <p:anim from="(#ppt_y+0.4)" to="(#ppt_y)" calcmode="lin" valueType="num">
                                      <p:cBhvr>
                                        <p:cTn id="64" dur="308" accel="100000" fill="hold">
                                          <p:stCondLst>
                                            <p:cond delay="192"/>
                                          </p:stCondLst>
                                        </p:cTn>
                                        <p:tgtEl>
                                          <p:spTgt spid="512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P spid="51210" grpId="0" animBg="1"/>
      <p:bldP spid="51211" grpId="0" animBg="1"/>
      <p:bldP spid="51212" grpId="0" animBg="1"/>
      <p:bldP spid="512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1524000" y="974725"/>
            <a:ext cx="6248400" cy="4359275"/>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Presidential</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Reconstruction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29699" name="Text Box 3"/>
          <p:cNvSpPr txBox="1">
            <a:spLocks noChangeArrowheads="1"/>
          </p:cNvSpPr>
          <p:nvPr/>
        </p:nvSpPr>
        <p:spPr bwMode="auto">
          <a:xfrm>
            <a:off x="4572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President Andrew Johnson</a:t>
            </a:r>
          </a:p>
        </p:txBody>
      </p:sp>
      <p:pic>
        <p:nvPicPr>
          <p:cNvPr id="29705" name="Picture 9" descr="johnson2"/>
          <p:cNvPicPr>
            <a:picLocks noChangeAspect="1" noChangeArrowheads="1"/>
          </p:cNvPicPr>
          <p:nvPr/>
        </p:nvPicPr>
        <p:blipFill>
          <a:blip r:embed="rId2" cstate="print">
            <a:lum contrast="6000"/>
          </a:blip>
          <a:srcRect/>
          <a:stretch>
            <a:fillRect/>
          </a:stretch>
        </p:blipFill>
        <p:spPr bwMode="auto">
          <a:xfrm>
            <a:off x="457200" y="1371600"/>
            <a:ext cx="3579813" cy="4648200"/>
          </a:xfrm>
          <a:prstGeom prst="rect">
            <a:avLst/>
          </a:prstGeom>
          <a:noFill/>
          <a:ln w="9525">
            <a:solidFill>
              <a:srgbClr val="D30A05"/>
            </a:solidFill>
            <a:miter lim="800000"/>
            <a:headEnd/>
            <a:tailEnd/>
          </a:ln>
        </p:spPr>
      </p:pic>
      <p:sp>
        <p:nvSpPr>
          <p:cNvPr id="29706" name="Text Box 10"/>
          <p:cNvSpPr txBox="1">
            <a:spLocks noChangeArrowheads="1"/>
          </p:cNvSpPr>
          <p:nvPr/>
        </p:nvSpPr>
        <p:spPr bwMode="auto">
          <a:xfrm>
            <a:off x="4343400" y="1447800"/>
            <a:ext cx="4495800" cy="3297238"/>
          </a:xfrm>
          <a:prstGeom prst="rect">
            <a:avLst/>
          </a:prstGeom>
          <a:noFill/>
          <a:ln w="9525">
            <a:noFill/>
            <a:miter lim="800000"/>
            <a:headEnd/>
            <a:tailEnd/>
          </a:ln>
          <a:effectLst/>
        </p:spPr>
        <p:txBody>
          <a:bodyPr>
            <a:spAutoFit/>
          </a:bodyPr>
          <a:lstStyle/>
          <a:p>
            <a:pPr marL="457200" indent="-457200" eaLnBrk="1" hangingPunct="1">
              <a:spcBef>
                <a:spcPct val="50000"/>
              </a:spcBef>
              <a:buClr>
                <a:srgbClr val="D30A05"/>
              </a:buClr>
              <a:buFont typeface="Wingdings" pitchFamily="2" charset="2"/>
              <a:buChar char="«"/>
            </a:pPr>
            <a:r>
              <a:rPr lang="en-US" sz="2800" b="0">
                <a:solidFill>
                  <a:schemeClr val="tx1"/>
                </a:solidFill>
              </a:rPr>
              <a:t>Jacksonian Democrat.</a:t>
            </a:r>
          </a:p>
          <a:p>
            <a:pPr marL="457200" indent="-457200" eaLnBrk="1" hangingPunct="1">
              <a:spcBef>
                <a:spcPct val="50000"/>
              </a:spcBef>
              <a:buClr>
                <a:srgbClr val="D30A05"/>
              </a:buClr>
              <a:buFont typeface="Wingdings" pitchFamily="2" charset="2"/>
              <a:buChar char="«"/>
            </a:pPr>
            <a:r>
              <a:rPr lang="en-US" sz="2800" b="0">
                <a:solidFill>
                  <a:schemeClr val="tx1"/>
                </a:solidFill>
              </a:rPr>
              <a:t>Anti-Aristocrat.</a:t>
            </a:r>
          </a:p>
          <a:p>
            <a:pPr marL="457200" indent="-457200" eaLnBrk="1" hangingPunct="1">
              <a:spcBef>
                <a:spcPct val="50000"/>
              </a:spcBef>
              <a:buClr>
                <a:srgbClr val="D30A05"/>
              </a:buClr>
              <a:buFont typeface="Wingdings" pitchFamily="2" charset="2"/>
              <a:buChar char="«"/>
            </a:pPr>
            <a:r>
              <a:rPr lang="en-US" sz="2800" b="0">
                <a:solidFill>
                  <a:schemeClr val="tx1"/>
                </a:solidFill>
              </a:rPr>
              <a:t>White Supremacist.</a:t>
            </a:r>
          </a:p>
          <a:p>
            <a:pPr marL="457200" indent="-457200" eaLnBrk="1" hangingPunct="1">
              <a:spcBef>
                <a:spcPct val="50000"/>
              </a:spcBef>
              <a:buClr>
                <a:srgbClr val="D30A05"/>
              </a:buClr>
              <a:buFont typeface="Wingdings" pitchFamily="2" charset="2"/>
              <a:buChar char="«"/>
            </a:pPr>
            <a:r>
              <a:rPr lang="en-US" sz="2800" b="0">
                <a:solidFill>
                  <a:schemeClr val="tx1"/>
                </a:solidFill>
              </a:rPr>
              <a:t>Agreed with Lincoln</a:t>
            </a:r>
            <a:br>
              <a:rPr lang="en-US" sz="2800" b="0">
                <a:solidFill>
                  <a:schemeClr val="tx1"/>
                </a:solidFill>
              </a:rPr>
            </a:br>
            <a:r>
              <a:rPr lang="en-US" sz="2800" b="0">
                <a:solidFill>
                  <a:schemeClr val="tx1"/>
                </a:solidFill>
              </a:rPr>
              <a:t>that states had never</a:t>
            </a:r>
            <a:br>
              <a:rPr lang="en-US" sz="2800" b="0">
                <a:solidFill>
                  <a:schemeClr val="tx1"/>
                </a:solidFill>
              </a:rPr>
            </a:br>
            <a:r>
              <a:rPr lang="en-US" sz="2800" b="0">
                <a:solidFill>
                  <a:schemeClr val="tx1"/>
                </a:solidFill>
              </a:rPr>
              <a:t>legally left the Union.</a:t>
            </a:r>
            <a:endParaRPr lang="en-US" sz="2800" b="0">
              <a:solidFill>
                <a:schemeClr val="tx1"/>
              </a:solidFill>
              <a:sym typeface="Wingdings" pitchFamily="2" charset="2"/>
            </a:endParaRPr>
          </a:p>
        </p:txBody>
      </p:sp>
      <p:sp>
        <p:nvSpPr>
          <p:cNvPr id="29709" name="Text Box 13"/>
          <p:cNvSpPr txBox="1">
            <a:spLocks noChangeArrowheads="1"/>
          </p:cNvSpPr>
          <p:nvPr/>
        </p:nvSpPr>
        <p:spPr bwMode="auto">
          <a:xfrm>
            <a:off x="4572000" y="5137150"/>
            <a:ext cx="4267200" cy="1187450"/>
          </a:xfrm>
          <a:prstGeom prst="rect">
            <a:avLst/>
          </a:prstGeom>
          <a:noFill/>
          <a:ln w="9525">
            <a:noFill/>
            <a:miter lim="800000"/>
            <a:headEnd/>
            <a:tailEnd/>
          </a:ln>
          <a:effectLst/>
        </p:spPr>
        <p:txBody>
          <a:bodyPr>
            <a:spAutoFit/>
          </a:bodyPr>
          <a:lstStyle/>
          <a:p>
            <a:pPr eaLnBrk="1" hangingPunct="1">
              <a:spcBef>
                <a:spcPct val="50000"/>
              </a:spcBef>
            </a:pPr>
            <a:r>
              <a:rPr lang="en-US" b="0" i="1"/>
              <a:t>Damn the negroes!  I am fighting these traitorous aristocrats, their masters!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706">
                                            <p:txEl>
                                              <p:pRg st="0" end="0"/>
                                            </p:txEl>
                                          </p:spTgt>
                                        </p:tgtEl>
                                        <p:attrNameLst>
                                          <p:attrName>style.visibility</p:attrName>
                                        </p:attrNameLst>
                                      </p:cBhvr>
                                      <p:to>
                                        <p:strVal val="visible"/>
                                      </p:to>
                                    </p:set>
                                    <p:animEffect transition="in" filter="dissolve">
                                      <p:cBhvr>
                                        <p:cTn id="7" dur="500"/>
                                        <p:tgtEl>
                                          <p:spTgt spid="29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706">
                                            <p:txEl>
                                              <p:pRg st="1" end="1"/>
                                            </p:txEl>
                                          </p:spTgt>
                                        </p:tgtEl>
                                        <p:attrNameLst>
                                          <p:attrName>style.visibility</p:attrName>
                                        </p:attrNameLst>
                                      </p:cBhvr>
                                      <p:to>
                                        <p:strVal val="visible"/>
                                      </p:to>
                                    </p:set>
                                    <p:animEffect transition="in" filter="dissolve">
                                      <p:cBhvr>
                                        <p:cTn id="12" dur="500"/>
                                        <p:tgtEl>
                                          <p:spTgt spid="29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706">
                                            <p:txEl>
                                              <p:pRg st="2" end="2"/>
                                            </p:txEl>
                                          </p:spTgt>
                                        </p:tgtEl>
                                        <p:attrNameLst>
                                          <p:attrName>style.visibility</p:attrName>
                                        </p:attrNameLst>
                                      </p:cBhvr>
                                      <p:to>
                                        <p:strVal val="visible"/>
                                      </p:to>
                                    </p:set>
                                    <p:animEffect transition="in" filter="dissolve">
                                      <p:cBhvr>
                                        <p:cTn id="17" dur="500"/>
                                        <p:tgtEl>
                                          <p:spTgt spid="29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706">
                                            <p:txEl>
                                              <p:pRg st="3" end="3"/>
                                            </p:txEl>
                                          </p:spTgt>
                                        </p:tgtEl>
                                        <p:attrNameLst>
                                          <p:attrName>style.visibility</p:attrName>
                                        </p:attrNameLst>
                                      </p:cBhvr>
                                      <p:to>
                                        <p:strVal val="visible"/>
                                      </p:to>
                                    </p:set>
                                    <p:animEffect transition="in" filter="dissolve">
                                      <p:cBhvr>
                                        <p:cTn id="22" dur="500"/>
                                        <p:tgtEl>
                                          <p:spTgt spid="297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9"/>
                                        </p:tgtEl>
                                        <p:attrNameLst>
                                          <p:attrName>style.visibility</p:attrName>
                                        </p:attrNameLst>
                                      </p:cBhvr>
                                      <p:to>
                                        <p:strVal val="visible"/>
                                      </p:to>
                                    </p:set>
                                    <p:animEffect transition="in" filter="dissolve">
                                      <p:cBhvr>
                                        <p:cTn id="27"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1747" name="Text Box 3"/>
          <p:cNvSpPr txBox="1">
            <a:spLocks noChangeArrowheads="1"/>
          </p:cNvSpPr>
          <p:nvPr/>
        </p:nvSpPr>
        <p:spPr bwMode="auto">
          <a:xfrm>
            <a:off x="152400" y="228600"/>
            <a:ext cx="8763000" cy="731838"/>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200">
                <a:solidFill>
                  <a:srgbClr val="000099"/>
                </a:solidFill>
                <a:latin typeface="Insula" pitchFamily="66" charset="0"/>
              </a:rPr>
              <a:t>President Johnson’s Plan (10%+)</a:t>
            </a:r>
          </a:p>
        </p:txBody>
      </p:sp>
      <p:sp>
        <p:nvSpPr>
          <p:cNvPr id="31748" name="Text Box 4"/>
          <p:cNvSpPr txBox="1">
            <a:spLocks noChangeArrowheads="1"/>
          </p:cNvSpPr>
          <p:nvPr/>
        </p:nvSpPr>
        <p:spPr bwMode="auto">
          <a:xfrm>
            <a:off x="381000" y="1122363"/>
            <a:ext cx="8458200" cy="3602037"/>
          </a:xfrm>
          <a:prstGeom prst="rect">
            <a:avLst/>
          </a:prstGeom>
          <a:noFill/>
          <a:ln w="9525">
            <a:noFill/>
            <a:miter lim="800000"/>
            <a:headEnd/>
            <a:tailEnd/>
          </a:ln>
          <a:effectLst/>
        </p:spPr>
        <p:txBody>
          <a:bodyPr>
            <a:spAutoFit/>
          </a:bodyPr>
          <a:lstStyle/>
          <a:p>
            <a:pPr marL="339725" indent="-339725" eaLnBrk="1" hangingPunct="1">
              <a:spcBef>
                <a:spcPct val="50000"/>
              </a:spcBef>
              <a:buClr>
                <a:srgbClr val="D30A05"/>
              </a:buClr>
              <a:buFont typeface="Wingdings" pitchFamily="2" charset="2"/>
              <a:buChar char="«"/>
            </a:pPr>
            <a:r>
              <a:rPr lang="en-US" sz="2300" b="0" dirty="0">
                <a:solidFill>
                  <a:schemeClr val="tx1"/>
                </a:solidFill>
              </a:rPr>
              <a:t>Offered amnesty upon simple oath to all except </a:t>
            </a:r>
            <a:br>
              <a:rPr lang="en-US" sz="2300" b="0" dirty="0">
                <a:solidFill>
                  <a:schemeClr val="tx1"/>
                </a:solidFill>
              </a:rPr>
            </a:br>
            <a:r>
              <a:rPr lang="en-US" sz="2300" b="0" dirty="0">
                <a:solidFill>
                  <a:schemeClr val="tx1"/>
                </a:solidFill>
              </a:rPr>
              <a:t>Confederate civil and military officers and those with property over $20,000 (they could apply directly to Johnson)</a:t>
            </a:r>
          </a:p>
          <a:p>
            <a:pPr marL="339725" indent="-339725" eaLnBrk="1" hangingPunct="1">
              <a:spcBef>
                <a:spcPct val="50000"/>
              </a:spcBef>
              <a:buClr>
                <a:srgbClr val="D30A05"/>
              </a:buClr>
              <a:buFont typeface="Wingdings" pitchFamily="2" charset="2"/>
              <a:buChar char="«"/>
            </a:pPr>
            <a:r>
              <a:rPr lang="en-US" sz="2300" b="0" dirty="0">
                <a:solidFill>
                  <a:schemeClr val="tx1"/>
                </a:solidFill>
              </a:rPr>
              <a:t>In new constitutions, they must accept minimum</a:t>
            </a:r>
            <a:br>
              <a:rPr lang="en-US" sz="2300" b="0" dirty="0">
                <a:solidFill>
                  <a:schemeClr val="tx1"/>
                </a:solidFill>
              </a:rPr>
            </a:br>
            <a:r>
              <a:rPr lang="en-US" sz="2300" b="0" dirty="0">
                <a:solidFill>
                  <a:schemeClr val="tx1"/>
                </a:solidFill>
              </a:rPr>
              <a:t>conditions repudiating slavery, secession and state debts.</a:t>
            </a:r>
          </a:p>
          <a:p>
            <a:pPr marL="339725" indent="-339725" eaLnBrk="1" hangingPunct="1">
              <a:spcBef>
                <a:spcPct val="50000"/>
              </a:spcBef>
              <a:buClr>
                <a:srgbClr val="D30A05"/>
              </a:buClr>
              <a:buFont typeface="Wingdings" pitchFamily="2" charset="2"/>
              <a:buChar char="«"/>
            </a:pPr>
            <a:r>
              <a:rPr lang="en-US" sz="2300" b="0" dirty="0">
                <a:solidFill>
                  <a:schemeClr val="tx1"/>
                </a:solidFill>
              </a:rPr>
              <a:t>Named provisional governors in Confederate states and called them to oversee elections for constitutional conventions.</a:t>
            </a:r>
          </a:p>
        </p:txBody>
      </p:sp>
      <p:sp>
        <p:nvSpPr>
          <p:cNvPr id="31749" name="Text Box 5"/>
          <p:cNvSpPr txBox="1">
            <a:spLocks noChangeArrowheads="1"/>
          </p:cNvSpPr>
          <p:nvPr/>
        </p:nvSpPr>
        <p:spPr bwMode="auto">
          <a:xfrm>
            <a:off x="609600" y="5318125"/>
            <a:ext cx="1524000" cy="381000"/>
          </a:xfrm>
          <a:prstGeom prst="rect">
            <a:avLst/>
          </a:prstGeom>
          <a:noFill/>
          <a:ln w="9525">
            <a:noFill/>
            <a:miter lim="800000"/>
            <a:headEnd/>
            <a:tailEnd/>
          </a:ln>
          <a:effectLst/>
        </p:spPr>
        <p:txBody>
          <a:bodyPr>
            <a:spAutoFit/>
          </a:bodyPr>
          <a:lstStyle/>
          <a:p>
            <a:pPr algn="ctr" eaLnBrk="1" hangingPunct="1">
              <a:spcBef>
                <a:spcPct val="50000"/>
              </a:spcBef>
            </a:pPr>
            <a:r>
              <a:rPr lang="en-US" sz="1900" b="0"/>
              <a:t>EFFECTS?</a:t>
            </a:r>
          </a:p>
        </p:txBody>
      </p:sp>
      <p:sp>
        <p:nvSpPr>
          <p:cNvPr id="31750" name="Text Box 6"/>
          <p:cNvSpPr txBox="1">
            <a:spLocks noChangeArrowheads="1"/>
          </p:cNvSpPr>
          <p:nvPr/>
        </p:nvSpPr>
        <p:spPr bwMode="auto">
          <a:xfrm>
            <a:off x="2667000" y="4800600"/>
            <a:ext cx="6019800" cy="381000"/>
          </a:xfrm>
          <a:prstGeom prst="rect">
            <a:avLst/>
          </a:prstGeom>
          <a:noFill/>
          <a:ln w="9525">
            <a:noFill/>
            <a:miter lim="800000"/>
            <a:headEnd/>
            <a:tailEnd/>
          </a:ln>
          <a:effectLst/>
        </p:spPr>
        <p:txBody>
          <a:bodyPr>
            <a:spAutoFit/>
          </a:bodyPr>
          <a:lstStyle/>
          <a:p>
            <a:pPr eaLnBrk="1" hangingPunct="1">
              <a:spcBef>
                <a:spcPct val="50000"/>
              </a:spcBef>
            </a:pPr>
            <a:r>
              <a:rPr lang="en-US" sz="1900" b="0">
                <a:solidFill>
                  <a:schemeClr val="tx1"/>
                </a:solidFill>
              </a:rPr>
              <a:t>1. Disenfranchised certain leading Confederates.</a:t>
            </a:r>
          </a:p>
        </p:txBody>
      </p:sp>
      <p:sp>
        <p:nvSpPr>
          <p:cNvPr id="31752" name="Line 8"/>
          <p:cNvSpPr>
            <a:spLocks noChangeShapeType="1"/>
          </p:cNvSpPr>
          <p:nvPr/>
        </p:nvSpPr>
        <p:spPr bwMode="auto">
          <a:xfrm flipV="1">
            <a:off x="2057400" y="5029200"/>
            <a:ext cx="609600" cy="381000"/>
          </a:xfrm>
          <a:prstGeom prst="line">
            <a:avLst/>
          </a:prstGeom>
          <a:noFill/>
          <a:ln w="28575">
            <a:solidFill>
              <a:srgbClr val="D30A05"/>
            </a:solidFill>
            <a:round/>
            <a:headEnd/>
            <a:tailEnd/>
          </a:ln>
          <a:effectLst/>
        </p:spPr>
        <p:txBody>
          <a:bodyPr/>
          <a:lstStyle/>
          <a:p>
            <a:endParaRPr lang="en-US"/>
          </a:p>
        </p:txBody>
      </p:sp>
      <p:sp>
        <p:nvSpPr>
          <p:cNvPr id="31753" name="Line 9"/>
          <p:cNvSpPr>
            <a:spLocks noChangeShapeType="1"/>
          </p:cNvSpPr>
          <p:nvPr/>
        </p:nvSpPr>
        <p:spPr bwMode="auto">
          <a:xfrm>
            <a:off x="2057400" y="5638800"/>
            <a:ext cx="609600" cy="457200"/>
          </a:xfrm>
          <a:prstGeom prst="line">
            <a:avLst/>
          </a:prstGeom>
          <a:noFill/>
          <a:ln w="28575">
            <a:solidFill>
              <a:srgbClr val="D30A05"/>
            </a:solidFill>
            <a:round/>
            <a:headEnd/>
            <a:tailEnd/>
          </a:ln>
          <a:effectLst/>
        </p:spPr>
        <p:txBody>
          <a:bodyPr/>
          <a:lstStyle/>
          <a:p>
            <a:endParaRPr lang="en-US"/>
          </a:p>
        </p:txBody>
      </p:sp>
      <p:sp>
        <p:nvSpPr>
          <p:cNvPr id="31755" name="Text Box 11"/>
          <p:cNvSpPr txBox="1">
            <a:spLocks noChangeArrowheads="1"/>
          </p:cNvSpPr>
          <p:nvPr/>
        </p:nvSpPr>
        <p:spPr bwMode="auto">
          <a:xfrm>
            <a:off x="2667000" y="5181600"/>
            <a:ext cx="6324600" cy="677108"/>
          </a:xfrm>
          <a:prstGeom prst="rect">
            <a:avLst/>
          </a:prstGeom>
          <a:noFill/>
          <a:ln w="9525">
            <a:noFill/>
            <a:miter lim="800000"/>
            <a:headEnd/>
            <a:tailEnd/>
          </a:ln>
          <a:effectLst/>
        </p:spPr>
        <p:txBody>
          <a:bodyPr wrap="square">
            <a:spAutoFit/>
          </a:bodyPr>
          <a:lstStyle/>
          <a:p>
            <a:pPr eaLnBrk="1" hangingPunct="1">
              <a:spcBef>
                <a:spcPct val="50000"/>
              </a:spcBef>
            </a:pPr>
            <a:r>
              <a:rPr lang="en-US" sz="1900" b="0" dirty="0">
                <a:solidFill>
                  <a:schemeClr val="tx1"/>
                </a:solidFill>
              </a:rPr>
              <a:t>2. Pardoned planter </a:t>
            </a:r>
            <a:r>
              <a:rPr lang="en-US" sz="1900" b="0" dirty="0" smtClean="0">
                <a:solidFill>
                  <a:schemeClr val="tx1"/>
                </a:solidFill>
              </a:rPr>
              <a:t>aristocrats &amp; </a:t>
            </a:r>
            <a:r>
              <a:rPr lang="en-US" sz="1900" b="0" dirty="0">
                <a:solidFill>
                  <a:schemeClr val="tx1"/>
                </a:solidFill>
              </a:rPr>
              <a:t>brought them back </a:t>
            </a:r>
            <a:r>
              <a:rPr lang="en-US" sz="1900" b="0" dirty="0" smtClean="0">
                <a:solidFill>
                  <a:schemeClr val="tx1"/>
                </a:solidFill>
              </a:rPr>
              <a:t>to </a:t>
            </a:r>
            <a:r>
              <a:rPr lang="en-US" sz="1900" b="0" dirty="0">
                <a:solidFill>
                  <a:schemeClr val="tx1"/>
                </a:solidFill>
              </a:rPr>
              <a:t>political power to control state organizations.</a:t>
            </a:r>
          </a:p>
        </p:txBody>
      </p:sp>
      <p:sp>
        <p:nvSpPr>
          <p:cNvPr id="31756" name="Text Box 12"/>
          <p:cNvSpPr txBox="1">
            <a:spLocks noChangeArrowheads="1"/>
          </p:cNvSpPr>
          <p:nvPr/>
        </p:nvSpPr>
        <p:spPr bwMode="auto">
          <a:xfrm>
            <a:off x="2667000" y="5867400"/>
            <a:ext cx="6019800" cy="669925"/>
          </a:xfrm>
          <a:prstGeom prst="rect">
            <a:avLst/>
          </a:prstGeom>
          <a:noFill/>
          <a:ln w="9525">
            <a:noFill/>
            <a:miter lim="800000"/>
            <a:headEnd/>
            <a:tailEnd/>
          </a:ln>
          <a:effectLst/>
        </p:spPr>
        <p:txBody>
          <a:bodyPr>
            <a:spAutoFit/>
          </a:bodyPr>
          <a:lstStyle/>
          <a:p>
            <a:pPr eaLnBrk="1" hangingPunct="1">
              <a:spcBef>
                <a:spcPct val="50000"/>
              </a:spcBef>
            </a:pPr>
            <a:r>
              <a:rPr lang="en-US" sz="1900" b="0" dirty="0">
                <a:solidFill>
                  <a:schemeClr val="tx1"/>
                </a:solidFill>
              </a:rPr>
              <a:t>3. Republicans were outraged that planter elite </a:t>
            </a:r>
            <a:br>
              <a:rPr lang="en-US" sz="1900" b="0" dirty="0">
                <a:solidFill>
                  <a:schemeClr val="tx1"/>
                </a:solidFill>
              </a:rPr>
            </a:br>
            <a:r>
              <a:rPr lang="en-US" sz="1900" b="0" dirty="0">
                <a:solidFill>
                  <a:schemeClr val="tx1"/>
                </a:solidFill>
              </a:rPr>
              <a:t>   were back in power in the South!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2" grpId="0" animBg="1"/>
      <p:bldP spid="31753" grpId="0" animBg="1"/>
      <p:bldP spid="31755" grpId="0"/>
      <p:bldP spid="317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2771" name="Text Box 3"/>
          <p:cNvSpPr txBox="1">
            <a:spLocks noChangeArrowheads="1"/>
          </p:cNvSpPr>
          <p:nvPr/>
        </p:nvSpPr>
        <p:spPr bwMode="auto">
          <a:xfrm>
            <a:off x="381000" y="3810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Growing Northern Alarm!</a:t>
            </a:r>
          </a:p>
        </p:txBody>
      </p:sp>
      <p:sp>
        <p:nvSpPr>
          <p:cNvPr id="32772" name="Text Box 4"/>
          <p:cNvSpPr txBox="1">
            <a:spLocks noChangeArrowheads="1"/>
          </p:cNvSpPr>
          <p:nvPr/>
        </p:nvSpPr>
        <p:spPr bwMode="auto">
          <a:xfrm>
            <a:off x="1219200" y="1447800"/>
            <a:ext cx="7010400" cy="1554163"/>
          </a:xfrm>
          <a:prstGeom prst="rect">
            <a:avLst/>
          </a:prstGeom>
          <a:noFill/>
          <a:ln w="9525">
            <a:noFill/>
            <a:miter lim="800000"/>
            <a:headEnd/>
            <a:tailEnd/>
          </a:ln>
          <a:effectLst/>
        </p:spPr>
        <p:txBody>
          <a:bodyPr>
            <a:spAutoFit/>
          </a:bodyPr>
          <a:lstStyle/>
          <a:p>
            <a:pPr marL="574675" indent="-574675" eaLnBrk="1" hangingPunct="1">
              <a:spcBef>
                <a:spcPct val="50000"/>
              </a:spcBef>
              <a:buClr>
                <a:srgbClr val="D30A05"/>
              </a:buClr>
              <a:buFont typeface="Wingdings" pitchFamily="2" charset="2"/>
              <a:buChar char="«"/>
            </a:pPr>
            <a:r>
              <a:rPr lang="en-US" sz="3200" b="0">
                <a:solidFill>
                  <a:schemeClr val="tx1"/>
                </a:solidFill>
              </a:rPr>
              <a:t>Many Southern state constitutions fell short of minimum requirements.   </a:t>
            </a:r>
          </a:p>
        </p:txBody>
      </p:sp>
      <p:sp>
        <p:nvSpPr>
          <p:cNvPr id="32773" name="Text Box 5"/>
          <p:cNvSpPr txBox="1">
            <a:spLocks noChangeArrowheads="1"/>
          </p:cNvSpPr>
          <p:nvPr/>
        </p:nvSpPr>
        <p:spPr bwMode="auto">
          <a:xfrm>
            <a:off x="1219200" y="3124200"/>
            <a:ext cx="7010400" cy="1066800"/>
          </a:xfrm>
          <a:prstGeom prst="rect">
            <a:avLst/>
          </a:prstGeom>
          <a:noFill/>
          <a:ln w="9525">
            <a:noFill/>
            <a:miter lim="800000"/>
            <a:headEnd/>
            <a:tailEnd/>
          </a:ln>
          <a:effectLst/>
        </p:spPr>
        <p:txBody>
          <a:bodyPr>
            <a:spAutoFit/>
          </a:bodyPr>
          <a:lstStyle/>
          <a:p>
            <a:pPr marL="574675" indent="-574675" eaLnBrk="1" hangingPunct="1">
              <a:spcBef>
                <a:spcPct val="50000"/>
              </a:spcBef>
              <a:buClr>
                <a:srgbClr val="D30A05"/>
              </a:buClr>
              <a:buFont typeface="Wingdings" pitchFamily="2" charset="2"/>
              <a:buChar char="«"/>
            </a:pPr>
            <a:r>
              <a:rPr lang="en-US" sz="3200" b="0">
                <a:solidFill>
                  <a:schemeClr val="tx1"/>
                </a:solidFill>
              </a:rPr>
              <a:t>Johnson granted 13,500 special pardons.   </a:t>
            </a:r>
          </a:p>
        </p:txBody>
      </p:sp>
      <p:sp>
        <p:nvSpPr>
          <p:cNvPr id="32774" name="Text Box 6"/>
          <p:cNvSpPr txBox="1">
            <a:spLocks noChangeArrowheads="1"/>
          </p:cNvSpPr>
          <p:nvPr/>
        </p:nvSpPr>
        <p:spPr bwMode="auto">
          <a:xfrm>
            <a:off x="1219200" y="4373563"/>
            <a:ext cx="6858000" cy="579437"/>
          </a:xfrm>
          <a:prstGeom prst="rect">
            <a:avLst/>
          </a:prstGeom>
          <a:noFill/>
          <a:ln w="9525">
            <a:noFill/>
            <a:miter lim="800000"/>
            <a:headEnd/>
            <a:tailEnd/>
          </a:ln>
          <a:effectLst/>
        </p:spPr>
        <p:txBody>
          <a:bodyPr>
            <a:spAutoFit/>
          </a:bodyPr>
          <a:lstStyle/>
          <a:p>
            <a:pPr marL="574675" indent="-574675" eaLnBrk="1" hangingPunct="1">
              <a:spcBef>
                <a:spcPct val="50000"/>
              </a:spcBef>
              <a:buClr>
                <a:srgbClr val="D30A05"/>
              </a:buClr>
              <a:buFont typeface="Wingdings" pitchFamily="2" charset="2"/>
              <a:buChar char="«"/>
            </a:pPr>
            <a:r>
              <a:rPr lang="en-US" sz="3200" b="0">
                <a:solidFill>
                  <a:schemeClr val="tx1"/>
                </a:solidFill>
              </a:rPr>
              <a:t>Revival of southern defiance.</a:t>
            </a:r>
            <a:endParaRPr lang="en-US" sz="3200" b="0"/>
          </a:p>
        </p:txBody>
      </p:sp>
      <p:sp>
        <p:nvSpPr>
          <p:cNvPr id="32775" name="Line 7"/>
          <p:cNvSpPr>
            <a:spLocks noChangeShapeType="1"/>
          </p:cNvSpPr>
          <p:nvPr/>
        </p:nvSpPr>
        <p:spPr bwMode="auto">
          <a:xfrm>
            <a:off x="4648200" y="4953000"/>
            <a:ext cx="0" cy="762000"/>
          </a:xfrm>
          <a:prstGeom prst="line">
            <a:avLst/>
          </a:prstGeom>
          <a:noFill/>
          <a:ln w="28575">
            <a:solidFill>
              <a:srgbClr val="D30A05"/>
            </a:solidFill>
            <a:round/>
            <a:headEnd/>
            <a:tailEnd type="triangle" w="med" len="med"/>
          </a:ln>
          <a:effectLst/>
        </p:spPr>
        <p:txBody>
          <a:bodyPr/>
          <a:lstStyle/>
          <a:p>
            <a:endParaRPr lang="en-US"/>
          </a:p>
        </p:txBody>
      </p:sp>
      <p:sp>
        <p:nvSpPr>
          <p:cNvPr id="32776" name="Text Box 8"/>
          <p:cNvSpPr txBox="1">
            <a:spLocks noChangeArrowheads="1"/>
          </p:cNvSpPr>
          <p:nvPr/>
        </p:nvSpPr>
        <p:spPr bwMode="auto">
          <a:xfrm>
            <a:off x="2514600" y="5715000"/>
            <a:ext cx="42672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buClr>
                <a:srgbClr val="D30A05"/>
              </a:buClr>
              <a:buFont typeface="Wingdings" pitchFamily="2" charset="2"/>
              <a:buNone/>
            </a:pPr>
            <a:r>
              <a:rPr lang="en-US" sz="2000">
                <a:solidFill>
                  <a:schemeClr val="tx1"/>
                </a:solidFill>
                <a:latin typeface="Optimum" pitchFamily="2" charset="0"/>
              </a:rPr>
              <a:t> </a:t>
            </a:r>
            <a:r>
              <a:rPr lang="en-US" sz="3600"/>
              <a:t>BLACK CODES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left)">
                                      <p:cBhvr>
                                        <p:cTn id="7" dur="20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wipe(left)">
                                      <p:cBhvr>
                                        <p:cTn id="12" dur="20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wipe(left)">
                                      <p:cBhvr>
                                        <p:cTn id="17" dur="2000"/>
                                        <p:tgtEl>
                                          <p:spTgt spid="327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wipe(up)">
                                      <p:cBhvr>
                                        <p:cTn id="22" dur="500"/>
                                        <p:tgtEl>
                                          <p:spTgt spid="32775"/>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32776"/>
                                        </p:tgtEl>
                                        <p:attrNameLst>
                                          <p:attrName>style.visibility</p:attrName>
                                        </p:attrNameLst>
                                      </p:cBhvr>
                                      <p:to>
                                        <p:strVal val="visible"/>
                                      </p:to>
                                    </p:set>
                                    <p:animEffect transition="in" filter="circle(out)">
                                      <p:cBhvr>
                                        <p:cTn id="25" dur="1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animBg="1"/>
      <p:bldP spid="327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4819" name="Text Box 3"/>
          <p:cNvSpPr txBox="1">
            <a:spLocks noChangeArrowheads="1"/>
          </p:cNvSpPr>
          <p:nvPr/>
        </p:nvSpPr>
        <p:spPr bwMode="auto">
          <a:xfrm>
            <a:off x="381000" y="2730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Black Codes</a:t>
            </a:r>
          </a:p>
        </p:txBody>
      </p:sp>
      <p:sp>
        <p:nvSpPr>
          <p:cNvPr id="34820" name="Text Box 4"/>
          <p:cNvSpPr txBox="1">
            <a:spLocks noChangeArrowheads="1"/>
          </p:cNvSpPr>
          <p:nvPr/>
        </p:nvSpPr>
        <p:spPr bwMode="auto">
          <a:xfrm>
            <a:off x="0" y="914400"/>
            <a:ext cx="5943600" cy="6107877"/>
          </a:xfrm>
          <a:prstGeom prst="rect">
            <a:avLst/>
          </a:prstGeom>
          <a:noFill/>
          <a:ln w="9525">
            <a:noFill/>
            <a:miter lim="800000"/>
            <a:headEnd/>
            <a:tailEnd/>
          </a:ln>
          <a:effectLst/>
        </p:spPr>
        <p:txBody>
          <a:bodyPr wrap="square">
            <a:spAutoFit/>
          </a:bodyPr>
          <a:lstStyle/>
          <a:p>
            <a:pPr marL="403225" indent="-403225" eaLnBrk="1" hangingPunct="1">
              <a:spcBef>
                <a:spcPct val="50000"/>
              </a:spcBef>
              <a:buClr>
                <a:srgbClr val="D30A05"/>
              </a:buClr>
              <a:buFont typeface="Wingdings" pitchFamily="2" charset="2"/>
              <a:buChar char="«"/>
            </a:pPr>
            <a:r>
              <a:rPr lang="en-US" sz="2800" b="0" dirty="0">
                <a:solidFill>
                  <a:schemeClr val="tx1"/>
                </a:solidFill>
              </a:rPr>
              <a:t>Purpose:</a:t>
            </a:r>
          </a:p>
          <a:p>
            <a:pPr marL="1084263" lvl="1" indent="-401638" eaLnBrk="1" hangingPunct="1">
              <a:spcBef>
                <a:spcPct val="50000"/>
              </a:spcBef>
              <a:buClr>
                <a:srgbClr val="000099"/>
              </a:buClr>
              <a:buSzPct val="80000"/>
              <a:buFont typeface="DavysOtherDingbats" pitchFamily="2" charset="0"/>
              <a:buChar char="*"/>
            </a:pPr>
            <a:r>
              <a:rPr lang="en-US" sz="2500" b="0" dirty="0">
                <a:solidFill>
                  <a:schemeClr val="tx1"/>
                </a:solidFill>
              </a:rPr>
              <a:t>Guarantee stable labor </a:t>
            </a:r>
            <a:br>
              <a:rPr lang="en-US" sz="2500" b="0" dirty="0">
                <a:solidFill>
                  <a:schemeClr val="tx1"/>
                </a:solidFill>
              </a:rPr>
            </a:br>
            <a:r>
              <a:rPr lang="en-US" sz="2500" b="0" dirty="0">
                <a:solidFill>
                  <a:schemeClr val="tx1"/>
                </a:solidFill>
              </a:rPr>
              <a:t>supply now that blacks </a:t>
            </a:r>
            <a:br>
              <a:rPr lang="en-US" sz="2500" b="0" dirty="0">
                <a:solidFill>
                  <a:schemeClr val="tx1"/>
                </a:solidFill>
              </a:rPr>
            </a:br>
            <a:r>
              <a:rPr lang="en-US" sz="2500" b="0" dirty="0">
                <a:solidFill>
                  <a:schemeClr val="tx1"/>
                </a:solidFill>
              </a:rPr>
              <a:t>were emancipated.</a:t>
            </a:r>
          </a:p>
          <a:p>
            <a:pPr marL="1084263" lvl="1" indent="-401638" eaLnBrk="1" hangingPunct="1">
              <a:spcBef>
                <a:spcPct val="50000"/>
              </a:spcBef>
              <a:buClr>
                <a:srgbClr val="000099"/>
              </a:buClr>
              <a:buSzPct val="80000"/>
              <a:buFont typeface="DavysOtherDingbats" pitchFamily="2" charset="0"/>
              <a:buChar char="*"/>
            </a:pPr>
            <a:r>
              <a:rPr lang="en-US" sz="2500" b="0" dirty="0">
                <a:solidFill>
                  <a:schemeClr val="tx1"/>
                </a:solidFill>
              </a:rPr>
              <a:t>Restore pre-emancipation</a:t>
            </a:r>
            <a:br>
              <a:rPr lang="en-US" sz="2500" b="0" dirty="0">
                <a:solidFill>
                  <a:schemeClr val="tx1"/>
                </a:solidFill>
              </a:rPr>
            </a:br>
            <a:r>
              <a:rPr lang="en-US" sz="2500" b="0" dirty="0">
                <a:solidFill>
                  <a:schemeClr val="tx1"/>
                </a:solidFill>
              </a:rPr>
              <a:t>system of race </a:t>
            </a:r>
            <a:r>
              <a:rPr lang="en-US" sz="2500" b="0" dirty="0" smtClean="0">
                <a:solidFill>
                  <a:schemeClr val="tx1"/>
                </a:solidFill>
              </a:rPr>
              <a:t>relations.</a:t>
            </a:r>
            <a:br>
              <a:rPr lang="en-US" sz="2500" b="0" dirty="0" smtClean="0">
                <a:solidFill>
                  <a:schemeClr val="tx1"/>
                </a:solidFill>
              </a:rPr>
            </a:br>
            <a:endParaRPr lang="en-US" sz="800" b="0" dirty="0" smtClean="0">
              <a:solidFill>
                <a:schemeClr val="tx1"/>
              </a:solidFill>
            </a:endParaRPr>
          </a:p>
          <a:p>
            <a:pPr marL="403225" indent="-403225" eaLnBrk="1" hangingPunct="1">
              <a:spcBef>
                <a:spcPct val="50000"/>
              </a:spcBef>
              <a:buClr>
                <a:srgbClr val="D30A05"/>
              </a:buClr>
              <a:buFont typeface="Wingdings" pitchFamily="2" charset="2"/>
              <a:buChar char="«"/>
            </a:pPr>
            <a:r>
              <a:rPr lang="en-US" sz="2800" b="0" dirty="0" smtClean="0">
                <a:solidFill>
                  <a:schemeClr val="tx1"/>
                </a:solidFill>
              </a:rPr>
              <a:t>Forced many blacks to become </a:t>
            </a:r>
            <a:r>
              <a:rPr lang="en-US" sz="2800" dirty="0" smtClean="0"/>
              <a:t>sharecroppers</a:t>
            </a:r>
            <a:r>
              <a:rPr lang="en-US" sz="2800" b="0" dirty="0" smtClean="0"/>
              <a:t> </a:t>
            </a:r>
            <a:r>
              <a:rPr lang="en-US" sz="2600" b="0" dirty="0" smtClean="0">
                <a:solidFill>
                  <a:schemeClr val="tx1"/>
                </a:solidFill>
              </a:rPr>
              <a:t>[tenant farmers].</a:t>
            </a:r>
          </a:p>
          <a:p>
            <a:pPr marL="860425" lvl="1" indent="-403225" eaLnBrk="1" hangingPunct="1">
              <a:spcBef>
                <a:spcPct val="50000"/>
              </a:spcBef>
              <a:buClr>
                <a:srgbClr val="D30A05"/>
              </a:buClr>
              <a:buFont typeface="Arial" pitchFamily="34" charset="0"/>
              <a:buChar char="•"/>
            </a:pPr>
            <a:r>
              <a:rPr lang="en-US" sz="2500" b="0" dirty="0" smtClean="0">
                <a:solidFill>
                  <a:schemeClr val="tx1"/>
                </a:solidFill>
              </a:rPr>
              <a:t>Severe penalties on those who “jumped” labor contracts</a:t>
            </a:r>
          </a:p>
          <a:p>
            <a:pPr marL="860425" lvl="1" indent="-403225" eaLnBrk="1" hangingPunct="1">
              <a:spcBef>
                <a:spcPct val="50000"/>
              </a:spcBef>
              <a:buClr>
                <a:srgbClr val="D30A05"/>
              </a:buClr>
              <a:buFont typeface="Arial" pitchFamily="34" charset="0"/>
              <a:buChar char="•"/>
            </a:pPr>
            <a:r>
              <a:rPr lang="en-US" sz="2500" b="0" dirty="0" smtClean="0">
                <a:solidFill>
                  <a:schemeClr val="tx1"/>
                </a:solidFill>
              </a:rPr>
              <a:t>Vagrancy laws; limits on renting/leasing land</a:t>
            </a:r>
            <a:endParaRPr lang="en-US" sz="2500" b="0" dirty="0">
              <a:solidFill>
                <a:schemeClr val="tx1"/>
              </a:solidFill>
            </a:endParaRPr>
          </a:p>
        </p:txBody>
      </p:sp>
      <p:pic>
        <p:nvPicPr>
          <p:cNvPr id="34822" name="Picture 6" descr="black freedmen"/>
          <p:cNvPicPr>
            <a:picLocks noChangeAspect="1" noChangeArrowheads="1"/>
          </p:cNvPicPr>
          <p:nvPr/>
        </p:nvPicPr>
        <p:blipFill>
          <a:blip r:embed="rId2" cstate="print">
            <a:lum contrast="6000"/>
          </a:blip>
          <a:srcRect l="11905" t="9111" r="23334" b="9111"/>
          <a:stretch>
            <a:fillRect/>
          </a:stretch>
        </p:blipFill>
        <p:spPr bwMode="auto">
          <a:xfrm>
            <a:off x="6019800" y="1219200"/>
            <a:ext cx="2819400" cy="2543175"/>
          </a:xfrm>
          <a:prstGeom prst="rect">
            <a:avLst/>
          </a:prstGeom>
          <a:noFill/>
          <a:ln w="9525">
            <a:solidFill>
              <a:srgbClr val="D30A05"/>
            </a:solidFill>
            <a:miter lim="800000"/>
            <a:headEnd/>
            <a:tailEnd/>
          </a:ln>
        </p:spPr>
      </p:pic>
      <p:pic>
        <p:nvPicPr>
          <p:cNvPr id="34823" name="Picture 7" descr="hoeing_cotton"/>
          <p:cNvPicPr>
            <a:picLocks noChangeAspect="1" noChangeArrowheads="1"/>
          </p:cNvPicPr>
          <p:nvPr/>
        </p:nvPicPr>
        <p:blipFill>
          <a:blip r:embed="rId3" cstate="print">
            <a:lum contrast="6000"/>
          </a:blip>
          <a:srcRect/>
          <a:stretch>
            <a:fillRect/>
          </a:stretch>
        </p:blipFill>
        <p:spPr bwMode="auto">
          <a:xfrm>
            <a:off x="6019800" y="4191000"/>
            <a:ext cx="2819400" cy="2030413"/>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3795" name="Text Box 3"/>
          <p:cNvSpPr txBox="1">
            <a:spLocks noChangeArrowheads="1"/>
          </p:cNvSpPr>
          <p:nvPr/>
        </p:nvSpPr>
        <p:spPr bwMode="auto">
          <a:xfrm>
            <a:off x="152400" y="273050"/>
            <a:ext cx="8915400" cy="7175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100" dirty="0">
                <a:solidFill>
                  <a:srgbClr val="000099"/>
                </a:solidFill>
                <a:latin typeface="Insula" pitchFamily="66" charset="0"/>
              </a:rPr>
              <a:t>Congress Breaks with the President</a:t>
            </a:r>
          </a:p>
        </p:txBody>
      </p:sp>
      <p:sp>
        <p:nvSpPr>
          <p:cNvPr id="33797" name="Text Box 5"/>
          <p:cNvSpPr txBox="1">
            <a:spLocks noChangeArrowheads="1"/>
          </p:cNvSpPr>
          <p:nvPr/>
        </p:nvSpPr>
        <p:spPr bwMode="auto">
          <a:xfrm>
            <a:off x="0" y="990601"/>
            <a:ext cx="5715000" cy="5509200"/>
          </a:xfrm>
          <a:prstGeom prst="rect">
            <a:avLst/>
          </a:prstGeom>
          <a:noFill/>
          <a:ln w="9525">
            <a:noFill/>
            <a:miter lim="800000"/>
            <a:headEnd/>
            <a:tailEnd/>
          </a:ln>
          <a:effectLst/>
        </p:spPr>
        <p:txBody>
          <a:bodyPr wrap="square">
            <a:spAutoFit/>
          </a:bodyPr>
          <a:lstStyle/>
          <a:p>
            <a:pPr marL="403225" indent="-403225" eaLnBrk="1" hangingPunct="1">
              <a:spcBef>
                <a:spcPct val="50000"/>
              </a:spcBef>
              <a:buClr>
                <a:srgbClr val="D30A05"/>
              </a:buClr>
              <a:buFont typeface="Wingdings" pitchFamily="2" charset="2"/>
              <a:buChar char="«"/>
            </a:pPr>
            <a:r>
              <a:rPr lang="en-US" sz="2200" b="0" dirty="0">
                <a:solidFill>
                  <a:schemeClr val="tx1"/>
                </a:solidFill>
              </a:rPr>
              <a:t>Congress bars </a:t>
            </a:r>
            <a:r>
              <a:rPr lang="en-US" sz="2200" b="0" dirty="0" smtClean="0">
                <a:solidFill>
                  <a:schemeClr val="tx1"/>
                </a:solidFill>
              </a:rPr>
              <a:t>Southern Congressional </a:t>
            </a:r>
            <a:r>
              <a:rPr lang="en-US" sz="2200" b="0" dirty="0">
                <a:solidFill>
                  <a:schemeClr val="tx1"/>
                </a:solidFill>
              </a:rPr>
              <a:t>delegates.</a:t>
            </a:r>
          </a:p>
          <a:p>
            <a:pPr marL="403225" indent="-403225" eaLnBrk="1" hangingPunct="1">
              <a:spcBef>
                <a:spcPct val="50000"/>
              </a:spcBef>
              <a:buClr>
                <a:srgbClr val="D30A05"/>
              </a:buClr>
              <a:buFont typeface="Wingdings" pitchFamily="2" charset="2"/>
              <a:buChar char="«"/>
            </a:pPr>
            <a:r>
              <a:rPr lang="en-US" sz="2200" b="0" dirty="0">
                <a:solidFill>
                  <a:schemeClr val="tx1"/>
                </a:solidFill>
              </a:rPr>
              <a:t>Joint Committee on </a:t>
            </a:r>
            <a:r>
              <a:rPr lang="en-US" sz="2200" b="0" dirty="0" smtClean="0">
                <a:solidFill>
                  <a:schemeClr val="tx1"/>
                </a:solidFill>
              </a:rPr>
              <a:t>Reconstruction </a:t>
            </a:r>
            <a:r>
              <a:rPr lang="en-US" sz="2200" b="0" dirty="0">
                <a:solidFill>
                  <a:schemeClr val="tx1"/>
                </a:solidFill>
              </a:rPr>
              <a:t>created.</a:t>
            </a:r>
          </a:p>
          <a:p>
            <a:pPr marL="403225" indent="-403225" eaLnBrk="1" hangingPunct="1">
              <a:spcBef>
                <a:spcPct val="50000"/>
              </a:spcBef>
              <a:buClr>
                <a:srgbClr val="D30A05"/>
              </a:buClr>
              <a:buFont typeface="Wingdings" pitchFamily="2" charset="2"/>
              <a:buChar char="«"/>
            </a:pPr>
            <a:r>
              <a:rPr lang="en-US" sz="2200" b="0" dirty="0">
                <a:solidFill>
                  <a:schemeClr val="tx1"/>
                </a:solidFill>
              </a:rPr>
              <a:t>February, 1866 </a:t>
            </a:r>
            <a:r>
              <a:rPr lang="en-US" sz="2200" b="0" dirty="0">
                <a:solidFill>
                  <a:schemeClr val="tx1"/>
                </a:solidFill>
                <a:sym typeface="Wingdings" pitchFamily="2" charset="2"/>
              </a:rPr>
              <a:t> </a:t>
            </a:r>
            <a:r>
              <a:rPr lang="en-US" sz="2200" b="0" dirty="0" smtClean="0">
                <a:solidFill>
                  <a:schemeClr val="tx1"/>
                </a:solidFill>
                <a:sym typeface="Wingdings" pitchFamily="2" charset="2"/>
              </a:rPr>
              <a:t>President vetoed </a:t>
            </a:r>
            <a:r>
              <a:rPr lang="en-US" sz="2200" b="0" dirty="0">
                <a:solidFill>
                  <a:schemeClr val="tx1"/>
                </a:solidFill>
                <a:sym typeface="Wingdings" pitchFamily="2" charset="2"/>
              </a:rPr>
              <a:t>the </a:t>
            </a:r>
            <a:r>
              <a:rPr lang="en-US" sz="2200" dirty="0" smtClean="0">
                <a:solidFill>
                  <a:schemeClr val="tx1"/>
                </a:solidFill>
                <a:sym typeface="Wingdings" pitchFamily="2" charset="2"/>
              </a:rPr>
              <a:t>Freedmen’s Bureau </a:t>
            </a:r>
            <a:r>
              <a:rPr lang="en-US" sz="2200" dirty="0">
                <a:solidFill>
                  <a:schemeClr val="tx1"/>
                </a:solidFill>
                <a:sym typeface="Wingdings" pitchFamily="2" charset="2"/>
              </a:rPr>
              <a:t>bill</a:t>
            </a:r>
            <a:r>
              <a:rPr lang="en-US" sz="2200" b="0" dirty="0">
                <a:solidFill>
                  <a:schemeClr val="tx1"/>
                </a:solidFill>
                <a:sym typeface="Wingdings" pitchFamily="2" charset="2"/>
              </a:rPr>
              <a:t>.</a:t>
            </a:r>
          </a:p>
          <a:p>
            <a:pPr marL="403225" indent="-403225" eaLnBrk="1" hangingPunct="1">
              <a:spcBef>
                <a:spcPct val="50000"/>
              </a:spcBef>
              <a:buClr>
                <a:srgbClr val="D30A05"/>
              </a:buClr>
              <a:buFont typeface="Wingdings" pitchFamily="2" charset="2"/>
              <a:buChar char="«"/>
            </a:pPr>
            <a:r>
              <a:rPr lang="en-US" sz="2200" b="0" dirty="0">
                <a:solidFill>
                  <a:schemeClr val="tx1"/>
                </a:solidFill>
                <a:sym typeface="Wingdings" pitchFamily="2" charset="2"/>
              </a:rPr>
              <a:t>March, 1866  </a:t>
            </a:r>
            <a:r>
              <a:rPr lang="en-US" sz="2200" b="0" dirty="0" smtClean="0">
                <a:solidFill>
                  <a:schemeClr val="tx1"/>
                </a:solidFill>
                <a:sym typeface="Wingdings" pitchFamily="2" charset="2"/>
              </a:rPr>
              <a:t>Johnson vetoed </a:t>
            </a:r>
            <a:r>
              <a:rPr lang="en-US" sz="2200" b="0" dirty="0">
                <a:solidFill>
                  <a:schemeClr val="tx1"/>
                </a:solidFill>
                <a:sym typeface="Wingdings" pitchFamily="2" charset="2"/>
              </a:rPr>
              <a:t>the </a:t>
            </a:r>
            <a:r>
              <a:rPr lang="en-US" sz="2200" dirty="0">
                <a:solidFill>
                  <a:schemeClr val="tx1"/>
                </a:solidFill>
                <a:sym typeface="Wingdings" pitchFamily="2" charset="2"/>
              </a:rPr>
              <a:t>1866 Civil Rights </a:t>
            </a:r>
            <a:r>
              <a:rPr lang="en-US" sz="2200" dirty="0" smtClean="0">
                <a:solidFill>
                  <a:schemeClr val="tx1"/>
                </a:solidFill>
                <a:sym typeface="Wingdings" pitchFamily="2" charset="2"/>
              </a:rPr>
              <a:t>Bill </a:t>
            </a:r>
            <a:r>
              <a:rPr lang="en-US" sz="2200" b="0" dirty="0" smtClean="0">
                <a:solidFill>
                  <a:schemeClr val="tx1"/>
                </a:solidFill>
                <a:sym typeface="Wingdings" pitchFamily="2" charset="2"/>
              </a:rPr>
              <a:t>which provided that: “…all persons born in the U.S. …are hereby declared to be…citizens of the U.S.”; intent of bill was to destroy Black Codes</a:t>
            </a:r>
            <a:endParaRPr lang="en-US" sz="2200" b="0" dirty="0">
              <a:solidFill>
                <a:schemeClr val="tx1"/>
              </a:solidFill>
              <a:sym typeface="Wingdings" pitchFamily="2" charset="2"/>
            </a:endParaRPr>
          </a:p>
          <a:p>
            <a:pPr marL="403225" indent="-403225" eaLnBrk="1" hangingPunct="1">
              <a:spcBef>
                <a:spcPct val="50000"/>
              </a:spcBef>
              <a:buClr>
                <a:srgbClr val="D30A05"/>
              </a:buClr>
              <a:buFont typeface="Wingdings" pitchFamily="2" charset="2"/>
              <a:buChar char="«"/>
            </a:pPr>
            <a:r>
              <a:rPr lang="en-US" sz="2200" b="0" dirty="0">
                <a:solidFill>
                  <a:schemeClr val="tx1"/>
                </a:solidFill>
                <a:sym typeface="Wingdings" pitchFamily="2" charset="2"/>
              </a:rPr>
              <a:t>Congress passed both bills over </a:t>
            </a:r>
            <a:br>
              <a:rPr lang="en-US" sz="2200" b="0" dirty="0">
                <a:solidFill>
                  <a:schemeClr val="tx1"/>
                </a:solidFill>
                <a:sym typeface="Wingdings" pitchFamily="2" charset="2"/>
              </a:rPr>
            </a:br>
            <a:r>
              <a:rPr lang="en-US" sz="2200" b="0" dirty="0">
                <a:solidFill>
                  <a:schemeClr val="tx1"/>
                </a:solidFill>
                <a:sym typeface="Wingdings" pitchFamily="2" charset="2"/>
              </a:rPr>
              <a:t>Johnson’s vetoes  </a:t>
            </a:r>
            <a:r>
              <a:rPr lang="en-US" sz="2200" b="0" i="1" u="sng" dirty="0">
                <a:sym typeface="Wingdings" pitchFamily="2" charset="2"/>
              </a:rPr>
              <a:t>1</a:t>
            </a:r>
            <a:r>
              <a:rPr lang="en-US" sz="2200" b="0" i="1" u="sng" baseline="30000" dirty="0">
                <a:sym typeface="Wingdings" pitchFamily="2" charset="2"/>
              </a:rPr>
              <a:t>st </a:t>
            </a:r>
            <a:r>
              <a:rPr lang="en-US" sz="2200" b="0" i="1" u="sng" dirty="0">
                <a:sym typeface="Wingdings" pitchFamily="2" charset="2"/>
              </a:rPr>
              <a:t>in </a:t>
            </a:r>
            <a:r>
              <a:rPr lang="en-US" sz="2200" b="0" i="1" u="sng" dirty="0" smtClean="0">
                <a:sym typeface="Wingdings" pitchFamily="2" charset="2"/>
              </a:rPr>
              <a:t>U</a:t>
            </a:r>
            <a:r>
              <a:rPr lang="en-US" sz="2200" b="0" i="1" u="sng" dirty="0">
                <a:sym typeface="Wingdings" pitchFamily="2" charset="2"/>
              </a:rPr>
              <a:t>. S. history!!</a:t>
            </a:r>
          </a:p>
        </p:txBody>
      </p:sp>
      <p:pic>
        <p:nvPicPr>
          <p:cNvPr id="33798" name="Picture 6" descr="JohnsonKickingFreedmensBureau-Harpers-4-14-1866"/>
          <p:cNvPicPr>
            <a:picLocks noChangeAspect="1" noChangeArrowheads="1"/>
          </p:cNvPicPr>
          <p:nvPr/>
        </p:nvPicPr>
        <p:blipFill>
          <a:blip r:embed="rId2" cstate="print">
            <a:lum bright="6000" contrast="6000"/>
          </a:blip>
          <a:srcRect l="8540" t="5173" r="8897" b="5173"/>
          <a:stretch>
            <a:fillRect/>
          </a:stretch>
        </p:blipFill>
        <p:spPr bwMode="auto">
          <a:xfrm>
            <a:off x="5867400" y="1143000"/>
            <a:ext cx="3092450" cy="5544055"/>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fade">
                                      <p:cBhvr>
                                        <p:cTn id="7" dur="1000"/>
                                        <p:tgtEl>
                                          <p:spTgt spid="33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fade">
                                      <p:cBhvr>
                                        <p:cTn id="12" dur="1000"/>
                                        <p:tgtEl>
                                          <p:spTgt spid="337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fade">
                                      <p:cBhvr>
                                        <p:cTn id="17" dur="1000"/>
                                        <p:tgtEl>
                                          <p:spTgt spid="3379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Effect transition="in" filter="fade">
                                      <p:cBhvr>
                                        <p:cTn id="25" dur="1000"/>
                                        <p:tgtEl>
                                          <p:spTgt spid="337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797">
                                            <p:txEl>
                                              <p:pRg st="4" end="4"/>
                                            </p:txEl>
                                          </p:spTgt>
                                        </p:tgtEl>
                                        <p:attrNameLst>
                                          <p:attrName>style.visibility</p:attrName>
                                        </p:attrNameLst>
                                      </p:cBhvr>
                                      <p:to>
                                        <p:strVal val="visible"/>
                                      </p:to>
                                    </p:set>
                                    <p:animEffect transition="in" filter="fade">
                                      <p:cBhvr>
                                        <p:cTn id="30" dur="10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5843" name="Text Box 3"/>
          <p:cNvSpPr txBox="1">
            <a:spLocks noChangeArrowheads="1"/>
          </p:cNvSpPr>
          <p:nvPr/>
        </p:nvSpPr>
        <p:spPr bwMode="auto">
          <a:xfrm>
            <a:off x="381000" y="0"/>
            <a:ext cx="8382000" cy="800219"/>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pPr>
            <a:r>
              <a:rPr lang="en-US" sz="4600" dirty="0">
                <a:solidFill>
                  <a:srgbClr val="000099"/>
                </a:solidFill>
                <a:latin typeface="Insula" pitchFamily="66" charset="0"/>
              </a:rPr>
              <a:t>Slavery is Dead?</a:t>
            </a:r>
          </a:p>
        </p:txBody>
      </p:sp>
      <p:pic>
        <p:nvPicPr>
          <p:cNvPr id="2" name="Picture 2" descr="http://cdn.loc.gov/service/pnp/cph/3c00000/3c08000/3c08000/3c08003v.jpg"/>
          <p:cNvPicPr>
            <a:picLocks noChangeAspect="1" noChangeArrowheads="1"/>
          </p:cNvPicPr>
          <p:nvPr/>
        </p:nvPicPr>
        <p:blipFill>
          <a:blip r:embed="rId2" cstate="print"/>
          <a:srcRect/>
          <a:stretch>
            <a:fillRect/>
          </a:stretch>
        </p:blipFill>
        <p:spPr bwMode="auto">
          <a:xfrm>
            <a:off x="762000" y="687958"/>
            <a:ext cx="7848600" cy="61700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9939" name="Text Box 3"/>
          <p:cNvSpPr txBox="1">
            <a:spLocks noChangeArrowheads="1"/>
          </p:cNvSpPr>
          <p:nvPr/>
        </p:nvSpPr>
        <p:spPr bwMode="auto">
          <a:xfrm>
            <a:off x="304800" y="2286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800">
                <a:solidFill>
                  <a:srgbClr val="000099"/>
                </a:solidFill>
                <a:latin typeface="Insula" pitchFamily="66" charset="0"/>
              </a:rPr>
              <a:t>Key Questions</a:t>
            </a:r>
          </a:p>
        </p:txBody>
      </p:sp>
      <p:sp>
        <p:nvSpPr>
          <p:cNvPr id="39944" name="Line 8"/>
          <p:cNvSpPr>
            <a:spLocks noChangeShapeType="1"/>
          </p:cNvSpPr>
          <p:nvPr/>
        </p:nvSpPr>
        <p:spPr bwMode="auto">
          <a:xfrm flipH="1">
            <a:off x="2057400" y="1066800"/>
            <a:ext cx="990600" cy="381000"/>
          </a:xfrm>
          <a:prstGeom prst="line">
            <a:avLst/>
          </a:prstGeom>
          <a:noFill/>
          <a:ln w="28575">
            <a:solidFill>
              <a:srgbClr val="D30A05"/>
            </a:solidFill>
            <a:round/>
            <a:headEnd/>
            <a:tailEnd type="triangle" w="med" len="med"/>
          </a:ln>
          <a:effectLst>
            <a:prstShdw prst="shdw17" dist="17961" dir="2700000">
              <a:srgbClr val="D30A05">
                <a:gamma/>
                <a:shade val="60000"/>
                <a:invGamma/>
              </a:srgbClr>
            </a:prstShdw>
          </a:effectLst>
        </p:spPr>
        <p:txBody>
          <a:bodyPr/>
          <a:lstStyle/>
          <a:p>
            <a:endParaRPr lang="en-US"/>
          </a:p>
        </p:txBody>
      </p:sp>
      <p:sp>
        <p:nvSpPr>
          <p:cNvPr id="39945" name="Line 9"/>
          <p:cNvSpPr>
            <a:spLocks noChangeShapeType="1"/>
          </p:cNvSpPr>
          <p:nvPr/>
        </p:nvSpPr>
        <p:spPr bwMode="auto">
          <a:xfrm flipH="1">
            <a:off x="3276600" y="1219200"/>
            <a:ext cx="762000" cy="2743200"/>
          </a:xfrm>
          <a:prstGeom prst="line">
            <a:avLst/>
          </a:prstGeom>
          <a:noFill/>
          <a:ln w="28575">
            <a:solidFill>
              <a:srgbClr val="D30A05"/>
            </a:solidFill>
            <a:round/>
            <a:headEnd/>
            <a:tailEnd type="triangle" w="med" len="med"/>
          </a:ln>
          <a:effectLst>
            <a:prstShdw prst="shdw17" dist="17961" dir="2700000">
              <a:srgbClr val="D30A05">
                <a:gamma/>
                <a:shade val="60000"/>
                <a:invGamma/>
              </a:srgbClr>
            </a:prstShdw>
          </a:effectLst>
        </p:spPr>
        <p:txBody>
          <a:bodyPr/>
          <a:lstStyle/>
          <a:p>
            <a:endParaRPr lang="en-US"/>
          </a:p>
        </p:txBody>
      </p:sp>
      <p:sp>
        <p:nvSpPr>
          <p:cNvPr id="39946" name="Line 10"/>
          <p:cNvSpPr>
            <a:spLocks noChangeShapeType="1"/>
          </p:cNvSpPr>
          <p:nvPr/>
        </p:nvSpPr>
        <p:spPr bwMode="auto">
          <a:xfrm>
            <a:off x="4953000" y="1219200"/>
            <a:ext cx="914400" cy="2743200"/>
          </a:xfrm>
          <a:prstGeom prst="line">
            <a:avLst/>
          </a:prstGeom>
          <a:noFill/>
          <a:ln w="28575">
            <a:solidFill>
              <a:srgbClr val="D30A05"/>
            </a:solidFill>
            <a:round/>
            <a:headEnd/>
            <a:tailEnd type="triangle" w="med" len="med"/>
          </a:ln>
          <a:effectLst>
            <a:prstShdw prst="shdw17" dist="17961" dir="2700000">
              <a:srgbClr val="D30A05">
                <a:gamma/>
                <a:shade val="60000"/>
                <a:invGamma/>
              </a:srgbClr>
            </a:prstShdw>
          </a:effectLst>
        </p:spPr>
        <p:txBody>
          <a:bodyPr/>
          <a:lstStyle/>
          <a:p>
            <a:endParaRPr lang="en-US"/>
          </a:p>
        </p:txBody>
      </p:sp>
      <p:sp>
        <p:nvSpPr>
          <p:cNvPr id="39947" name="Line 11"/>
          <p:cNvSpPr>
            <a:spLocks noChangeShapeType="1"/>
          </p:cNvSpPr>
          <p:nvPr/>
        </p:nvSpPr>
        <p:spPr bwMode="auto">
          <a:xfrm>
            <a:off x="6019800" y="990600"/>
            <a:ext cx="914400" cy="457200"/>
          </a:xfrm>
          <a:prstGeom prst="line">
            <a:avLst/>
          </a:prstGeom>
          <a:noFill/>
          <a:ln w="28575">
            <a:solidFill>
              <a:srgbClr val="D30A05"/>
            </a:solidFill>
            <a:round/>
            <a:headEnd/>
            <a:tailEnd type="triangle" w="med" len="med"/>
          </a:ln>
          <a:effectLst>
            <a:prstShdw prst="shdw17" dist="17961" dir="2700000">
              <a:srgbClr val="D30A05">
                <a:gamma/>
                <a:shade val="60000"/>
                <a:invGamma/>
              </a:srgbClr>
            </a:prstShdw>
          </a:effectLst>
        </p:spPr>
        <p:txBody>
          <a:bodyPr/>
          <a:lstStyle/>
          <a:p>
            <a:endParaRPr lang="en-US"/>
          </a:p>
        </p:txBody>
      </p:sp>
      <p:sp>
        <p:nvSpPr>
          <p:cNvPr id="39952" name="Text Box 16"/>
          <p:cNvSpPr txBox="1">
            <a:spLocks noChangeArrowheads="1"/>
          </p:cNvSpPr>
          <p:nvPr/>
        </p:nvSpPr>
        <p:spPr bwMode="auto">
          <a:xfrm>
            <a:off x="381000" y="1600200"/>
            <a:ext cx="1981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9953" name="Text Box 17"/>
          <p:cNvSpPr txBox="1">
            <a:spLocks noChangeArrowheads="1"/>
          </p:cNvSpPr>
          <p:nvPr/>
        </p:nvSpPr>
        <p:spPr bwMode="auto">
          <a:xfrm>
            <a:off x="228600" y="1752600"/>
            <a:ext cx="2743200" cy="1552575"/>
          </a:xfrm>
          <a:prstGeom prst="rect">
            <a:avLst/>
          </a:prstGeom>
          <a:noFill/>
          <a:ln w="9525">
            <a:noFill/>
            <a:miter lim="800000"/>
            <a:headEnd/>
            <a:tailEnd/>
          </a:ln>
          <a:effectLst/>
        </p:spPr>
        <p:txBody>
          <a:bodyPr>
            <a:spAutoFit/>
          </a:bodyPr>
          <a:lstStyle/>
          <a:p>
            <a:pPr>
              <a:spcBef>
                <a:spcPct val="50000"/>
              </a:spcBef>
            </a:pPr>
            <a:r>
              <a:rPr lang="en-US"/>
              <a:t>How to rebuild the South after its destruction during the War?</a:t>
            </a:r>
          </a:p>
        </p:txBody>
      </p:sp>
      <p:sp>
        <p:nvSpPr>
          <p:cNvPr id="39954" name="Text Box 18"/>
          <p:cNvSpPr txBox="1">
            <a:spLocks noChangeArrowheads="1"/>
          </p:cNvSpPr>
          <p:nvPr/>
        </p:nvSpPr>
        <p:spPr bwMode="auto">
          <a:xfrm>
            <a:off x="1371600" y="4191000"/>
            <a:ext cx="3200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39955" name="Text Box 19"/>
          <p:cNvSpPr txBox="1">
            <a:spLocks noChangeArrowheads="1"/>
          </p:cNvSpPr>
          <p:nvPr/>
        </p:nvSpPr>
        <p:spPr bwMode="auto">
          <a:xfrm>
            <a:off x="1066800" y="4191000"/>
            <a:ext cx="3505200" cy="1552575"/>
          </a:xfrm>
          <a:prstGeom prst="rect">
            <a:avLst/>
          </a:prstGeom>
          <a:noFill/>
          <a:ln w="9525">
            <a:noFill/>
            <a:miter lim="800000"/>
            <a:headEnd/>
            <a:tailEnd/>
          </a:ln>
          <a:effectLst/>
        </p:spPr>
        <p:txBody>
          <a:bodyPr>
            <a:spAutoFit/>
          </a:bodyPr>
          <a:lstStyle/>
          <a:p>
            <a:pPr>
              <a:spcBef>
                <a:spcPct val="50000"/>
              </a:spcBef>
            </a:pPr>
            <a:r>
              <a:rPr lang="en-US"/>
              <a:t>What would be the condition of African Americans in the South?</a:t>
            </a:r>
          </a:p>
        </p:txBody>
      </p:sp>
      <p:sp>
        <p:nvSpPr>
          <p:cNvPr id="39956" name="Text Box 20"/>
          <p:cNvSpPr txBox="1">
            <a:spLocks noChangeArrowheads="1"/>
          </p:cNvSpPr>
          <p:nvPr/>
        </p:nvSpPr>
        <p:spPr bwMode="auto">
          <a:xfrm>
            <a:off x="5029200" y="4114800"/>
            <a:ext cx="3429000" cy="1187450"/>
          </a:xfrm>
          <a:prstGeom prst="rect">
            <a:avLst/>
          </a:prstGeom>
          <a:noFill/>
          <a:ln w="9525">
            <a:noFill/>
            <a:miter lim="800000"/>
            <a:headEnd/>
            <a:tailEnd/>
          </a:ln>
          <a:effectLst/>
        </p:spPr>
        <p:txBody>
          <a:bodyPr>
            <a:spAutoFit/>
          </a:bodyPr>
          <a:lstStyle/>
          <a:p>
            <a:pPr>
              <a:spcBef>
                <a:spcPct val="50000"/>
              </a:spcBef>
            </a:pPr>
            <a:r>
              <a:rPr lang="en-US"/>
              <a:t>How would the South be reintegrated into the Union?</a:t>
            </a:r>
          </a:p>
        </p:txBody>
      </p:sp>
      <p:sp>
        <p:nvSpPr>
          <p:cNvPr id="39957" name="Text Box 21"/>
          <p:cNvSpPr txBox="1">
            <a:spLocks noChangeArrowheads="1"/>
          </p:cNvSpPr>
          <p:nvPr/>
        </p:nvSpPr>
        <p:spPr bwMode="auto">
          <a:xfrm>
            <a:off x="6172200" y="1524000"/>
            <a:ext cx="2743200" cy="2282825"/>
          </a:xfrm>
          <a:prstGeom prst="rect">
            <a:avLst/>
          </a:prstGeom>
          <a:noFill/>
          <a:ln w="9525">
            <a:noFill/>
            <a:miter lim="800000"/>
            <a:headEnd/>
            <a:tailEnd/>
          </a:ln>
          <a:effectLst/>
        </p:spPr>
        <p:txBody>
          <a:bodyPr>
            <a:spAutoFit/>
          </a:bodyPr>
          <a:lstStyle/>
          <a:p>
            <a:pPr>
              <a:spcBef>
                <a:spcPct val="50000"/>
              </a:spcBef>
            </a:pPr>
            <a:r>
              <a:rPr lang="en-US"/>
              <a:t>Who would control the process: Southern states, president, or Congress?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diamond(out)">
                                      <p:cBhvr>
                                        <p:cTn id="7" dur="500"/>
                                        <p:tgtEl>
                                          <p:spTgt spid="3994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9945"/>
                                        </p:tgtEl>
                                        <p:attrNameLst>
                                          <p:attrName>style.visibility</p:attrName>
                                        </p:attrNameLst>
                                      </p:cBhvr>
                                      <p:to>
                                        <p:strVal val="visible"/>
                                      </p:to>
                                    </p:set>
                                    <p:animEffect transition="in" filter="slide(fromTop)">
                                      <p:cBhvr>
                                        <p:cTn id="11" dur="500"/>
                                        <p:tgtEl>
                                          <p:spTgt spid="3994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946"/>
                                        </p:tgtEl>
                                        <p:attrNameLst>
                                          <p:attrName>style.visibility</p:attrName>
                                        </p:attrNameLst>
                                      </p:cBhvr>
                                      <p:to>
                                        <p:strVal val="visible"/>
                                      </p:to>
                                    </p:set>
                                    <p:animEffect transition="in" filter="dissolve">
                                      <p:cBhvr>
                                        <p:cTn id="15" dur="500"/>
                                        <p:tgtEl>
                                          <p:spTgt spid="39946"/>
                                        </p:tgtEl>
                                      </p:cBhvr>
                                    </p:animEffect>
                                  </p:childTnLst>
                                </p:cTn>
                              </p:par>
                            </p:childTnLst>
                          </p:cTn>
                        </p:par>
                        <p:par>
                          <p:cTn id="16" fill="hold">
                            <p:stCondLst>
                              <p:cond delay="1500"/>
                            </p:stCondLst>
                            <p:childTnLst>
                              <p:par>
                                <p:cTn id="17" presetID="13" presetClass="entr" presetSubtype="32" fill="hold" grpId="0" nodeType="afterEffect">
                                  <p:stCondLst>
                                    <p:cond delay="0"/>
                                  </p:stCondLst>
                                  <p:childTnLst>
                                    <p:set>
                                      <p:cBhvr>
                                        <p:cTn id="18" dur="1" fill="hold">
                                          <p:stCondLst>
                                            <p:cond delay="0"/>
                                          </p:stCondLst>
                                        </p:cTn>
                                        <p:tgtEl>
                                          <p:spTgt spid="39947"/>
                                        </p:tgtEl>
                                        <p:attrNameLst>
                                          <p:attrName>style.visibility</p:attrName>
                                        </p:attrNameLst>
                                      </p:cBhvr>
                                      <p:to>
                                        <p:strVal val="visible"/>
                                      </p:to>
                                    </p:set>
                                    <p:animEffect transition="in" filter="plus(out)">
                                      <p:cBhvr>
                                        <p:cTn id="19" dur="5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P spid="39945" grpId="0" animBg="1"/>
      <p:bldP spid="39946" grpId="0" animBg="1"/>
      <p:bldP spid="399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46083"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Johnson the Martyr / Samson</a:t>
            </a:r>
          </a:p>
        </p:txBody>
      </p:sp>
      <p:pic>
        <p:nvPicPr>
          <p:cNvPr id="46084" name="Picture 4" descr="Samson480"/>
          <p:cNvPicPr>
            <a:picLocks noChangeAspect="1" noChangeArrowheads="1"/>
          </p:cNvPicPr>
          <p:nvPr/>
        </p:nvPicPr>
        <p:blipFill>
          <a:blip r:embed="rId2" cstate="print">
            <a:lum contrast="18000"/>
          </a:blip>
          <a:srcRect/>
          <a:stretch>
            <a:fillRect/>
          </a:stretch>
        </p:blipFill>
        <p:spPr bwMode="auto">
          <a:xfrm>
            <a:off x="474663" y="1447800"/>
            <a:ext cx="3716337" cy="4648200"/>
          </a:xfrm>
          <a:prstGeom prst="rect">
            <a:avLst/>
          </a:prstGeom>
          <a:noFill/>
          <a:ln w="9525">
            <a:solidFill>
              <a:srgbClr val="D30A05"/>
            </a:solidFill>
            <a:miter lim="800000"/>
            <a:headEnd/>
            <a:tailEnd/>
          </a:ln>
        </p:spPr>
      </p:pic>
      <p:sp>
        <p:nvSpPr>
          <p:cNvPr id="46086" name="Rectangle 6"/>
          <p:cNvSpPr>
            <a:spLocks noChangeArrowheads="1"/>
          </p:cNvSpPr>
          <p:nvPr/>
        </p:nvSpPr>
        <p:spPr bwMode="auto">
          <a:xfrm>
            <a:off x="4572000" y="1320800"/>
            <a:ext cx="4191000" cy="5003800"/>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65000"/>
              <a:buFont typeface="Wingdings" pitchFamily="2" charset="2"/>
              <a:buNone/>
            </a:pPr>
            <a:r>
              <a:rPr lang="en-US" sz="2300" b="0" i="1">
                <a:effectLst>
                  <a:outerShdw blurRad="38100" dist="38100" dir="2700000" algn="tl">
                    <a:srgbClr val="C0C0C0"/>
                  </a:outerShdw>
                </a:effectLst>
              </a:rPr>
              <a:t>If my blood is to be shed because I vindicate the Union and the preservation of this government in its original purity and character, let it be shed; let an altar to the Union be erected, and then, if it is necessary, take me and lay me upon it, and the blood that now warms and animates my existence shall be poured out as a fit libation to the Union.</a:t>
            </a:r>
            <a:r>
              <a:rPr lang="en-US" sz="2300" b="0">
                <a:solidFill>
                  <a:schemeClr val="tx1"/>
                </a:solidFill>
                <a:effectLst>
                  <a:outerShdw blurRad="38100" dist="38100" dir="2700000" algn="tl">
                    <a:srgbClr val="C0C0C0"/>
                  </a:outerShdw>
                </a:effectLst>
              </a:rPr>
              <a:t>              </a:t>
            </a:r>
            <a:br>
              <a:rPr lang="en-US" sz="2300" b="0">
                <a:solidFill>
                  <a:schemeClr val="tx1"/>
                </a:solidFill>
                <a:effectLst>
                  <a:outerShdw blurRad="38100" dist="38100" dir="2700000" algn="tl">
                    <a:srgbClr val="C0C0C0"/>
                  </a:outerShdw>
                </a:effectLst>
              </a:rPr>
            </a:br>
            <a:r>
              <a:rPr lang="en-US" sz="2300" b="0">
                <a:solidFill>
                  <a:schemeClr val="tx1"/>
                </a:solidFill>
                <a:effectLst>
                  <a:outerShdw blurRad="38100" dist="38100" dir="2700000" algn="tl">
                    <a:srgbClr val="C0C0C0"/>
                  </a:outerShdw>
                </a:effectLst>
              </a:rPr>
              <a:t>              (February 1866)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wipe(up)">
                                      <p:cBhvr>
                                        <p:cTn id="7" dur="5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1676400" y="1066800"/>
            <a:ext cx="5791200" cy="4495800"/>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Radical</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(Congressional)</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Reconstruction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52227" name="Text Box 3"/>
          <p:cNvSpPr txBox="1">
            <a:spLocks noChangeArrowheads="1"/>
          </p:cNvSpPr>
          <p:nvPr/>
        </p:nvSpPr>
        <p:spPr bwMode="auto">
          <a:xfrm>
            <a:off x="381000" y="2730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14</a:t>
            </a:r>
            <a:r>
              <a:rPr lang="en-US" sz="4600" baseline="30000">
                <a:solidFill>
                  <a:srgbClr val="000099"/>
                </a:solidFill>
                <a:latin typeface="Insula" pitchFamily="66" charset="0"/>
              </a:rPr>
              <a:t>th</a:t>
            </a:r>
            <a:r>
              <a:rPr lang="en-US" sz="4600">
                <a:solidFill>
                  <a:srgbClr val="000099"/>
                </a:solidFill>
                <a:latin typeface="Insula" pitchFamily="66" charset="0"/>
              </a:rPr>
              <a:t> Amendment</a:t>
            </a:r>
          </a:p>
        </p:txBody>
      </p:sp>
      <p:sp>
        <p:nvSpPr>
          <p:cNvPr id="52228" name="Text Box 4"/>
          <p:cNvSpPr txBox="1">
            <a:spLocks noChangeArrowheads="1"/>
          </p:cNvSpPr>
          <p:nvPr/>
        </p:nvSpPr>
        <p:spPr bwMode="auto">
          <a:xfrm>
            <a:off x="0" y="1066800"/>
            <a:ext cx="8991600" cy="5855449"/>
          </a:xfrm>
          <a:prstGeom prst="rect">
            <a:avLst/>
          </a:prstGeom>
          <a:noFill/>
          <a:ln w="9525">
            <a:noFill/>
            <a:miter lim="800000"/>
            <a:headEnd/>
            <a:tailEnd/>
          </a:ln>
          <a:effectLst/>
        </p:spPr>
        <p:txBody>
          <a:bodyPr wrap="square">
            <a:spAutoFit/>
          </a:bodyPr>
          <a:lstStyle/>
          <a:p>
            <a:pPr marL="403225" indent="-403225" eaLnBrk="1" hangingPunct="1">
              <a:spcBef>
                <a:spcPct val="50000"/>
              </a:spcBef>
              <a:buClr>
                <a:srgbClr val="D30A05"/>
              </a:buClr>
              <a:buFont typeface="Wingdings" pitchFamily="2" charset="2"/>
              <a:buChar char="«"/>
            </a:pPr>
            <a:r>
              <a:rPr lang="en-US" sz="3000" b="0" dirty="0">
                <a:solidFill>
                  <a:schemeClr val="tx1"/>
                </a:solidFill>
              </a:rPr>
              <a:t>Ratified in July, 1868.</a:t>
            </a:r>
          </a:p>
          <a:p>
            <a:pPr marL="1084263" lvl="1" indent="-403225" eaLnBrk="1" hangingPunct="1">
              <a:spcBef>
                <a:spcPct val="50000"/>
              </a:spcBef>
              <a:buClr>
                <a:srgbClr val="000080"/>
              </a:buClr>
              <a:buSzPct val="80000"/>
              <a:buFont typeface="DavysOtherDingbats" pitchFamily="2" charset="0"/>
              <a:buChar char="*"/>
            </a:pPr>
            <a:r>
              <a:rPr lang="en-US" sz="2500" b="0" dirty="0">
                <a:solidFill>
                  <a:schemeClr val="tx1"/>
                </a:solidFill>
              </a:rPr>
              <a:t>Provide a constitutional guarantee of the rights and security of freed people.</a:t>
            </a:r>
          </a:p>
          <a:p>
            <a:pPr marL="1084263" lvl="1" indent="-403225" eaLnBrk="1" hangingPunct="1">
              <a:spcBef>
                <a:spcPct val="50000"/>
              </a:spcBef>
              <a:buClr>
                <a:srgbClr val="000080"/>
              </a:buClr>
              <a:buSzPct val="80000"/>
              <a:buFont typeface="DavysOtherDingbats" pitchFamily="2" charset="0"/>
              <a:buChar char="*"/>
            </a:pPr>
            <a:r>
              <a:rPr lang="en-US" sz="2500" b="0" dirty="0">
                <a:solidFill>
                  <a:schemeClr val="tx1"/>
                </a:solidFill>
              </a:rPr>
              <a:t>Insure against neo-Confederate political power.</a:t>
            </a:r>
          </a:p>
          <a:p>
            <a:pPr marL="1084263" lvl="1" indent="-403225" eaLnBrk="1" hangingPunct="1">
              <a:spcBef>
                <a:spcPct val="50000"/>
              </a:spcBef>
              <a:buClr>
                <a:srgbClr val="000080"/>
              </a:buClr>
              <a:buSzPct val="80000"/>
              <a:buFont typeface="DavysOtherDingbats" pitchFamily="2" charset="0"/>
              <a:buChar char="*"/>
            </a:pPr>
            <a:r>
              <a:rPr lang="en-US" sz="2500" b="0" dirty="0">
                <a:solidFill>
                  <a:schemeClr val="tx1"/>
                </a:solidFill>
              </a:rPr>
              <a:t>Enshrine the national debt while </a:t>
            </a:r>
            <a:r>
              <a:rPr lang="en-US" sz="2500" b="0" dirty="0" smtClean="0">
                <a:solidFill>
                  <a:schemeClr val="tx1"/>
                </a:solidFill>
              </a:rPr>
              <a:t>refusing assumption of Confederate state’s debt.</a:t>
            </a:r>
            <a:endParaRPr lang="en-US" sz="2500" b="0" dirty="0">
              <a:solidFill>
                <a:schemeClr val="tx1"/>
              </a:solidFill>
            </a:endParaRPr>
          </a:p>
          <a:p>
            <a:pPr marL="403225" indent="-403225" eaLnBrk="1" hangingPunct="1">
              <a:spcBef>
                <a:spcPct val="50000"/>
              </a:spcBef>
              <a:buClr>
                <a:srgbClr val="D30A05"/>
              </a:buClr>
              <a:buFont typeface="Wingdings" pitchFamily="2" charset="2"/>
              <a:buChar char="«"/>
            </a:pPr>
            <a:r>
              <a:rPr lang="en-US" sz="2600" b="0" dirty="0">
                <a:solidFill>
                  <a:schemeClr val="tx1"/>
                </a:solidFill>
              </a:rPr>
              <a:t>Southern states would be punished for denying the right to vote to black citizens</a:t>
            </a:r>
            <a:r>
              <a:rPr lang="en-US" sz="2600" b="0" dirty="0" smtClean="0">
                <a:solidFill>
                  <a:schemeClr val="tx1"/>
                </a:solidFill>
              </a:rPr>
              <a:t>!</a:t>
            </a:r>
          </a:p>
          <a:p>
            <a:pPr marL="403225" indent="-403225" eaLnBrk="1" hangingPunct="1">
              <a:spcBef>
                <a:spcPct val="50000"/>
              </a:spcBef>
              <a:buClr>
                <a:srgbClr val="D30A05"/>
              </a:buClr>
              <a:buFont typeface="Wingdings" pitchFamily="2" charset="2"/>
              <a:buChar char="«"/>
            </a:pPr>
            <a:r>
              <a:rPr lang="en-US" sz="2600" b="0" dirty="0" smtClean="0">
                <a:solidFill>
                  <a:schemeClr val="tx1"/>
                </a:solidFill>
              </a:rPr>
              <a:t>After Reconstruction ended, southern states passed </a:t>
            </a:r>
            <a:r>
              <a:rPr lang="en-US" sz="2600" u="sng" dirty="0" smtClean="0">
                <a:solidFill>
                  <a:srgbClr val="FF0000"/>
                </a:solidFill>
              </a:rPr>
              <a:t>Jim Crow laws</a:t>
            </a:r>
            <a:r>
              <a:rPr lang="en-US" sz="2600" dirty="0" smtClean="0">
                <a:solidFill>
                  <a:srgbClr val="FF0000"/>
                </a:solidFill>
              </a:rPr>
              <a:t> </a:t>
            </a:r>
            <a:r>
              <a:rPr lang="en-US" sz="2600" b="0" dirty="0" smtClean="0">
                <a:solidFill>
                  <a:schemeClr val="tx1"/>
                </a:solidFill>
              </a:rPr>
              <a:t>institutionalizing segregation which violated the equal protection clause of the 14</a:t>
            </a:r>
            <a:r>
              <a:rPr lang="en-US" sz="2600" b="0" baseline="30000" dirty="0" smtClean="0">
                <a:solidFill>
                  <a:schemeClr val="tx1"/>
                </a:solidFill>
              </a:rPr>
              <a:t>th</a:t>
            </a:r>
            <a:r>
              <a:rPr lang="en-US" sz="2600" b="0" dirty="0" smtClean="0">
                <a:solidFill>
                  <a:schemeClr val="tx1"/>
                </a:solidFill>
              </a:rPr>
              <a:t> Amend.</a:t>
            </a:r>
            <a:endParaRPr lang="en-US" sz="26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7891" name="Text Box 3"/>
          <p:cNvSpPr txBox="1">
            <a:spLocks noChangeArrowheads="1"/>
          </p:cNvSpPr>
          <p:nvPr/>
        </p:nvSpPr>
        <p:spPr bwMode="auto">
          <a:xfrm>
            <a:off x="457200" y="288925"/>
            <a:ext cx="8153400" cy="1463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r" eaLnBrk="1" hangingPunct="1">
              <a:spcBef>
                <a:spcPct val="50000"/>
              </a:spcBef>
            </a:pPr>
            <a:r>
              <a:rPr lang="en-US" sz="4500" dirty="0">
                <a:solidFill>
                  <a:srgbClr val="000099"/>
                </a:solidFill>
                <a:latin typeface="Insula" pitchFamily="66" charset="0"/>
              </a:rPr>
              <a:t>The Balance of Power in </a:t>
            </a:r>
            <a:r>
              <a:rPr lang="en-US" sz="4500" dirty="0" smtClean="0">
                <a:solidFill>
                  <a:srgbClr val="000099"/>
                </a:solidFill>
                <a:latin typeface="Insula" pitchFamily="66" charset="0"/>
              </a:rPr>
              <a:t>Congress (1866)</a:t>
            </a:r>
            <a:endParaRPr lang="en-US" sz="4500" dirty="0">
              <a:solidFill>
                <a:srgbClr val="000099"/>
              </a:solidFill>
              <a:latin typeface="Insula" pitchFamily="66" charset="0"/>
            </a:endParaRPr>
          </a:p>
        </p:txBody>
      </p:sp>
      <p:pic>
        <p:nvPicPr>
          <p:cNvPr id="37892" name="Picture 4" descr="voter1"/>
          <p:cNvPicPr>
            <a:picLocks noChangeAspect="1" noChangeArrowheads="1"/>
          </p:cNvPicPr>
          <p:nvPr/>
        </p:nvPicPr>
        <p:blipFill>
          <a:blip r:embed="rId2" cstate="print">
            <a:lum bright="12000" contrast="6000"/>
          </a:blip>
          <a:srcRect/>
          <a:stretch>
            <a:fillRect/>
          </a:stretch>
        </p:blipFill>
        <p:spPr bwMode="auto">
          <a:xfrm>
            <a:off x="457200" y="1524000"/>
            <a:ext cx="3309938" cy="4648200"/>
          </a:xfrm>
          <a:prstGeom prst="rect">
            <a:avLst/>
          </a:prstGeom>
          <a:noFill/>
          <a:ln w="9525">
            <a:solidFill>
              <a:srgbClr val="D30A05"/>
            </a:solidFill>
            <a:miter lim="800000"/>
            <a:headEnd/>
            <a:tailEnd/>
          </a:ln>
        </p:spPr>
      </p:pic>
      <p:graphicFrame>
        <p:nvGraphicFramePr>
          <p:cNvPr id="37938" name="Group 50"/>
          <p:cNvGraphicFramePr>
            <a:graphicFrameLocks noGrp="1"/>
          </p:cNvGraphicFramePr>
          <p:nvPr/>
        </p:nvGraphicFramePr>
        <p:xfrm>
          <a:off x="4114800" y="2395538"/>
          <a:ext cx="4724400" cy="3700463"/>
        </p:xfrm>
        <a:graphic>
          <a:graphicData uri="http://schemas.openxmlformats.org/drawingml/2006/table">
            <a:tbl>
              <a:tblPr/>
              <a:tblGrid>
                <a:gridCol w="1041400"/>
                <a:gridCol w="2162175"/>
                <a:gridCol w="1520825"/>
              </a:tblGrid>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D30A05"/>
                          </a:solidFill>
                          <a:effectLst/>
                          <a:latin typeface="Comic Sans MS" pitchFamily="66" charset="0"/>
                        </a:rPr>
                        <a:t>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D30A05"/>
                          </a:solidFill>
                          <a:effectLst/>
                          <a:latin typeface="Comic Sans MS" pitchFamily="66" charset="0"/>
                        </a:rPr>
                        <a:t>White Citizens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D30A05"/>
                          </a:solidFill>
                          <a:effectLst/>
                          <a:latin typeface="Comic Sans MS" pitchFamily="66" charset="0"/>
                        </a:rPr>
                        <a:t>Freedmen</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291,000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411,000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353,000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436,000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357,000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591,000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465,000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596,000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437,000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719,000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533,000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631,000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331,000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6867"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The 1866 Mid-term Election</a:t>
            </a:r>
          </a:p>
        </p:txBody>
      </p:sp>
      <p:grpSp>
        <p:nvGrpSpPr>
          <p:cNvPr id="36871" name="Group 7"/>
          <p:cNvGrpSpPr>
            <a:grpSpLocks/>
          </p:cNvGrpSpPr>
          <p:nvPr/>
        </p:nvGrpSpPr>
        <p:grpSpPr bwMode="auto">
          <a:xfrm>
            <a:off x="4038600" y="3048000"/>
            <a:ext cx="4652963" cy="3479800"/>
            <a:chOff x="2448" y="1200"/>
            <a:chExt cx="3312" cy="2479"/>
          </a:xfrm>
        </p:grpSpPr>
        <p:pic>
          <p:nvPicPr>
            <p:cNvPr id="36872" name="Picture 8" descr="swing"/>
            <p:cNvPicPr>
              <a:picLocks noChangeAspect="1" noChangeArrowheads="1"/>
            </p:cNvPicPr>
            <p:nvPr/>
          </p:nvPicPr>
          <p:blipFill>
            <a:blip r:embed="rId2" cstate="print">
              <a:lum contrast="6000"/>
            </a:blip>
            <a:srcRect l="2307" t="2888" r="1947" b="24773"/>
            <a:stretch>
              <a:fillRect/>
            </a:stretch>
          </p:blipFill>
          <p:spPr bwMode="auto">
            <a:xfrm>
              <a:off x="2448" y="1200"/>
              <a:ext cx="3312" cy="1915"/>
            </a:xfrm>
            <a:prstGeom prst="rect">
              <a:avLst/>
            </a:prstGeom>
            <a:noFill/>
          </p:spPr>
        </p:pic>
        <p:sp>
          <p:nvSpPr>
            <p:cNvPr id="36873" name="Text Box 9"/>
            <p:cNvSpPr txBox="1">
              <a:spLocks noChangeArrowheads="1"/>
            </p:cNvSpPr>
            <p:nvPr/>
          </p:nvSpPr>
          <p:spPr bwMode="auto">
            <a:xfrm>
              <a:off x="3157" y="3179"/>
              <a:ext cx="2237" cy="500"/>
            </a:xfrm>
            <a:prstGeom prst="rect">
              <a:avLst/>
            </a:prstGeom>
            <a:noFill/>
            <a:ln w="9525">
              <a:noFill/>
              <a:miter lim="800000"/>
              <a:headEnd/>
              <a:tailEnd/>
            </a:ln>
            <a:effectLst/>
          </p:spPr>
          <p:txBody>
            <a:bodyPr wrap="none">
              <a:spAutoFit/>
            </a:bodyPr>
            <a:lstStyle/>
            <a:p>
              <a:pPr algn="ctr"/>
              <a:r>
                <a:rPr lang="en-US" sz="2000" b="0"/>
                <a:t>Johnson’s “Swing around </a:t>
              </a:r>
              <a:br>
                <a:rPr lang="en-US" sz="2000" b="0"/>
              </a:br>
              <a:r>
                <a:rPr lang="en-US" sz="2000" b="0"/>
                <a:t>the Circle”</a:t>
              </a:r>
            </a:p>
          </p:txBody>
        </p:sp>
      </p:grpSp>
      <p:sp>
        <p:nvSpPr>
          <p:cNvPr id="36874" name="Text Box 10"/>
          <p:cNvSpPr txBox="1">
            <a:spLocks noChangeArrowheads="1"/>
          </p:cNvSpPr>
          <p:nvPr/>
        </p:nvSpPr>
        <p:spPr bwMode="auto">
          <a:xfrm>
            <a:off x="685800" y="1295400"/>
            <a:ext cx="8077200" cy="5218113"/>
          </a:xfrm>
          <a:prstGeom prst="rect">
            <a:avLst/>
          </a:prstGeom>
          <a:noFill/>
          <a:ln w="9525">
            <a:noFill/>
            <a:miter lim="800000"/>
            <a:headEnd/>
            <a:tailEnd/>
          </a:ln>
          <a:effectLst/>
        </p:spPr>
        <p:txBody>
          <a:bodyPr>
            <a:spAutoFit/>
          </a:bodyPr>
          <a:lstStyle/>
          <a:p>
            <a:pPr marL="457200" indent="-457200" eaLnBrk="1" hangingPunct="1">
              <a:spcBef>
                <a:spcPct val="50000"/>
              </a:spcBef>
              <a:buClr>
                <a:srgbClr val="D30A05"/>
              </a:buClr>
              <a:buFont typeface="Wingdings" pitchFamily="2" charset="2"/>
              <a:buChar char="«"/>
            </a:pPr>
            <a:r>
              <a:rPr lang="en-US" sz="2800" b="0">
                <a:solidFill>
                  <a:schemeClr val="tx1"/>
                </a:solidFill>
              </a:rPr>
              <a:t>A referendum on Radical Reconstruction.</a:t>
            </a:r>
          </a:p>
          <a:p>
            <a:pPr marL="457200" indent="-457200" eaLnBrk="1" hangingPunct="1">
              <a:spcBef>
                <a:spcPct val="50000"/>
              </a:spcBef>
              <a:buClr>
                <a:srgbClr val="D30A05"/>
              </a:buClr>
              <a:buFont typeface="Wingdings" pitchFamily="2" charset="2"/>
              <a:buChar char="«"/>
            </a:pPr>
            <a:r>
              <a:rPr lang="en-US" sz="2800" b="0">
                <a:solidFill>
                  <a:schemeClr val="tx1"/>
                </a:solidFill>
              </a:rPr>
              <a:t>Johnson made an ill-conceived propaganda tour around the country to push his plan.</a:t>
            </a:r>
          </a:p>
          <a:p>
            <a:pPr marL="457200" indent="-457200" eaLnBrk="1" hangingPunct="1">
              <a:spcBef>
                <a:spcPct val="50000"/>
              </a:spcBef>
              <a:buClr>
                <a:srgbClr val="D30A05"/>
              </a:buClr>
              <a:buFont typeface="Wingdings" pitchFamily="2" charset="2"/>
              <a:buChar char="«"/>
            </a:pPr>
            <a:r>
              <a:rPr lang="en-US" sz="2800" b="0">
                <a:solidFill>
                  <a:schemeClr val="tx1"/>
                </a:solidFill>
                <a:sym typeface="Wingdings" pitchFamily="2" charset="2"/>
              </a:rPr>
              <a:t>Republicans</a:t>
            </a:r>
            <a:br>
              <a:rPr lang="en-US" sz="2800" b="0">
                <a:solidFill>
                  <a:schemeClr val="tx1"/>
                </a:solidFill>
                <a:sym typeface="Wingdings" pitchFamily="2" charset="2"/>
              </a:rPr>
            </a:br>
            <a:r>
              <a:rPr lang="en-US" sz="2800" b="0">
                <a:solidFill>
                  <a:schemeClr val="tx1"/>
                </a:solidFill>
                <a:sym typeface="Wingdings" pitchFamily="2" charset="2"/>
              </a:rPr>
              <a:t>won a 3-1</a:t>
            </a:r>
            <a:br>
              <a:rPr lang="en-US" sz="2800" b="0">
                <a:solidFill>
                  <a:schemeClr val="tx1"/>
                </a:solidFill>
                <a:sym typeface="Wingdings" pitchFamily="2" charset="2"/>
              </a:rPr>
            </a:br>
            <a:r>
              <a:rPr lang="en-US" sz="2800" b="0">
                <a:solidFill>
                  <a:schemeClr val="tx1"/>
                </a:solidFill>
                <a:sym typeface="Wingdings" pitchFamily="2" charset="2"/>
              </a:rPr>
              <a:t>majority in </a:t>
            </a:r>
            <a:br>
              <a:rPr lang="en-US" sz="2800" b="0">
                <a:solidFill>
                  <a:schemeClr val="tx1"/>
                </a:solidFill>
                <a:sym typeface="Wingdings" pitchFamily="2" charset="2"/>
              </a:rPr>
            </a:br>
            <a:r>
              <a:rPr lang="en-US" sz="2800" b="0">
                <a:solidFill>
                  <a:schemeClr val="tx1"/>
                </a:solidFill>
                <a:sym typeface="Wingdings" pitchFamily="2" charset="2"/>
              </a:rPr>
              <a:t>both houses </a:t>
            </a:r>
            <a:br>
              <a:rPr lang="en-US" sz="2800" b="0">
                <a:solidFill>
                  <a:schemeClr val="tx1"/>
                </a:solidFill>
                <a:sym typeface="Wingdings" pitchFamily="2" charset="2"/>
              </a:rPr>
            </a:br>
            <a:r>
              <a:rPr lang="en-US" sz="2800" b="0">
                <a:solidFill>
                  <a:schemeClr val="tx1"/>
                </a:solidFill>
                <a:sym typeface="Wingdings" pitchFamily="2" charset="2"/>
              </a:rPr>
              <a:t>and gained </a:t>
            </a:r>
            <a:br>
              <a:rPr lang="en-US" sz="2800" b="0">
                <a:solidFill>
                  <a:schemeClr val="tx1"/>
                </a:solidFill>
                <a:sym typeface="Wingdings" pitchFamily="2" charset="2"/>
              </a:rPr>
            </a:br>
            <a:r>
              <a:rPr lang="en-US" sz="2800" b="0">
                <a:solidFill>
                  <a:schemeClr val="tx1"/>
                </a:solidFill>
                <a:sym typeface="Wingdings" pitchFamily="2" charset="2"/>
              </a:rPr>
              <a:t>control of </a:t>
            </a:r>
            <a:br>
              <a:rPr lang="en-US" sz="2800" b="0">
                <a:solidFill>
                  <a:schemeClr val="tx1"/>
                </a:solidFill>
                <a:sym typeface="Wingdings" pitchFamily="2" charset="2"/>
              </a:rPr>
            </a:br>
            <a:r>
              <a:rPr lang="en-US" sz="2800" b="0">
                <a:solidFill>
                  <a:schemeClr val="tx1"/>
                </a:solidFill>
                <a:sym typeface="Wingdings" pitchFamily="2" charset="2"/>
              </a:rPr>
              <a:t>every northern </a:t>
            </a:r>
            <a:br>
              <a:rPr lang="en-US" sz="2800" b="0">
                <a:solidFill>
                  <a:schemeClr val="tx1"/>
                </a:solidFill>
                <a:sym typeface="Wingdings" pitchFamily="2" charset="2"/>
              </a:rPr>
            </a:br>
            <a:r>
              <a:rPr lang="en-US" sz="2800" b="0">
                <a:solidFill>
                  <a:schemeClr val="tx1"/>
                </a:solidFill>
                <a:sym typeface="Wingdings" pitchFamily="2" charset="2"/>
              </a:rPr>
              <a:t>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fade">
                                      <p:cBhvr>
                                        <p:cTn id="7" dur="1000"/>
                                        <p:tgtEl>
                                          <p:spTgt spid="36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74">
                                            <p:txEl>
                                              <p:pRg st="1" end="1"/>
                                            </p:txEl>
                                          </p:spTgt>
                                        </p:tgtEl>
                                        <p:attrNameLst>
                                          <p:attrName>style.visibility</p:attrName>
                                        </p:attrNameLst>
                                      </p:cBhvr>
                                      <p:to>
                                        <p:strVal val="visible"/>
                                      </p:to>
                                    </p:set>
                                    <p:animEffect transition="in" filter="fade">
                                      <p:cBhvr>
                                        <p:cTn id="12" dur="1000"/>
                                        <p:tgtEl>
                                          <p:spTgt spid="36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74">
                                            <p:txEl>
                                              <p:pRg st="2" end="2"/>
                                            </p:txEl>
                                          </p:spTgt>
                                        </p:tgtEl>
                                        <p:attrNameLst>
                                          <p:attrName>style.visibility</p:attrName>
                                        </p:attrNameLst>
                                      </p:cBhvr>
                                      <p:to>
                                        <p:strVal val="visible"/>
                                      </p:to>
                                    </p:set>
                                    <p:animEffect transition="in" filter="fade">
                                      <p:cBhvr>
                                        <p:cTn id="17" dur="1000"/>
                                        <p:tgtEl>
                                          <p:spTgt spid="36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55299"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Radical Plan for Readmission</a:t>
            </a:r>
          </a:p>
        </p:txBody>
      </p:sp>
      <p:sp>
        <p:nvSpPr>
          <p:cNvPr id="55300" name="Text Box 4"/>
          <p:cNvSpPr txBox="1">
            <a:spLocks noChangeArrowheads="1"/>
          </p:cNvSpPr>
          <p:nvPr/>
        </p:nvSpPr>
        <p:spPr bwMode="auto">
          <a:xfrm>
            <a:off x="838200" y="1447800"/>
            <a:ext cx="7696200" cy="4364038"/>
          </a:xfrm>
          <a:prstGeom prst="rect">
            <a:avLst/>
          </a:prstGeom>
          <a:noFill/>
          <a:ln w="9525">
            <a:noFill/>
            <a:miter lim="800000"/>
            <a:headEnd/>
            <a:tailEnd/>
          </a:ln>
          <a:effectLst/>
        </p:spPr>
        <p:txBody>
          <a:bodyPr>
            <a:spAutoFit/>
          </a:bodyPr>
          <a:lstStyle/>
          <a:p>
            <a:pPr marL="457200" indent="-457200" eaLnBrk="1" hangingPunct="1">
              <a:spcBef>
                <a:spcPct val="50000"/>
              </a:spcBef>
              <a:buClr>
                <a:srgbClr val="D30A05"/>
              </a:buClr>
              <a:buFont typeface="Wingdings" pitchFamily="2" charset="2"/>
              <a:buChar char="«"/>
            </a:pPr>
            <a:r>
              <a:rPr lang="en-US" sz="2800" b="0">
                <a:solidFill>
                  <a:schemeClr val="tx1"/>
                </a:solidFill>
              </a:rPr>
              <a:t>Civil authorities in the territories were subject to military supervision.</a:t>
            </a:r>
          </a:p>
          <a:p>
            <a:pPr marL="457200" indent="-457200" eaLnBrk="1" hangingPunct="1">
              <a:spcBef>
                <a:spcPct val="50000"/>
              </a:spcBef>
              <a:buClr>
                <a:srgbClr val="D30A05"/>
              </a:buClr>
              <a:buFont typeface="Wingdings" pitchFamily="2" charset="2"/>
              <a:buChar char="«"/>
            </a:pPr>
            <a:r>
              <a:rPr lang="en-US" sz="2800" b="0">
                <a:solidFill>
                  <a:schemeClr val="tx1"/>
                </a:solidFill>
              </a:rPr>
              <a:t>Required new state constitutions, including black suffrage and ratification of the 13</a:t>
            </a:r>
            <a:r>
              <a:rPr lang="en-US" sz="2800" b="0" baseline="30000">
                <a:solidFill>
                  <a:schemeClr val="tx1"/>
                </a:solidFill>
              </a:rPr>
              <a:t>th</a:t>
            </a:r>
            <a:r>
              <a:rPr lang="en-US" sz="2800" b="0">
                <a:solidFill>
                  <a:schemeClr val="tx1"/>
                </a:solidFill>
              </a:rPr>
              <a:t> and 14</a:t>
            </a:r>
            <a:r>
              <a:rPr lang="en-US" sz="2800" b="0" baseline="30000">
                <a:solidFill>
                  <a:schemeClr val="tx1"/>
                </a:solidFill>
              </a:rPr>
              <a:t>th</a:t>
            </a:r>
            <a:r>
              <a:rPr lang="en-US" sz="2800" b="0">
                <a:solidFill>
                  <a:schemeClr val="tx1"/>
                </a:solidFill>
              </a:rPr>
              <a:t> Amendments.</a:t>
            </a:r>
          </a:p>
          <a:p>
            <a:pPr marL="457200" indent="-457200" eaLnBrk="1" hangingPunct="1">
              <a:spcBef>
                <a:spcPct val="50000"/>
              </a:spcBef>
              <a:buClr>
                <a:srgbClr val="D30A05"/>
              </a:buClr>
              <a:buFont typeface="Wingdings" pitchFamily="2" charset="2"/>
              <a:buChar char="«"/>
            </a:pPr>
            <a:r>
              <a:rPr lang="en-US" sz="2800" b="0">
                <a:solidFill>
                  <a:schemeClr val="tx1"/>
                </a:solidFill>
              </a:rPr>
              <a:t>In March, 1867, Congress passed an act that authorized the military to enroll eligible black voters and begin the process of constitution making.</a:t>
            </a:r>
            <a:endParaRPr lang="en-US" sz="2800" b="0">
              <a:solidFill>
                <a:schemeClr val="tx1"/>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01379"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pPr>
            <a:r>
              <a:rPr lang="en-US" sz="4400">
                <a:solidFill>
                  <a:srgbClr val="000099"/>
                </a:solidFill>
                <a:latin typeface="Insula" pitchFamily="66" charset="0"/>
              </a:rPr>
              <a:t>Reconstruction Acts of 1867</a:t>
            </a:r>
          </a:p>
        </p:txBody>
      </p:sp>
      <p:sp>
        <p:nvSpPr>
          <p:cNvPr id="101381" name="Text Box 5"/>
          <p:cNvSpPr txBox="1">
            <a:spLocks noChangeArrowheads="1"/>
          </p:cNvSpPr>
          <p:nvPr/>
        </p:nvSpPr>
        <p:spPr bwMode="auto">
          <a:xfrm>
            <a:off x="381000" y="1295400"/>
            <a:ext cx="8077200" cy="2484438"/>
          </a:xfrm>
          <a:prstGeom prst="rect">
            <a:avLst/>
          </a:prstGeom>
          <a:noFill/>
          <a:ln w="9525">
            <a:noFill/>
            <a:miter lim="800000"/>
            <a:headEnd/>
            <a:tailEnd/>
          </a:ln>
          <a:effectLst/>
        </p:spPr>
        <p:txBody>
          <a:bodyPr>
            <a:spAutoFit/>
          </a:bodyPr>
          <a:lstStyle/>
          <a:p>
            <a:pPr marL="465138" indent="-465138" eaLnBrk="1" hangingPunct="1">
              <a:spcBef>
                <a:spcPct val="50000"/>
              </a:spcBef>
              <a:buClr>
                <a:srgbClr val="D30A05"/>
              </a:buClr>
              <a:buFont typeface="Wingdings" pitchFamily="2" charset="2"/>
              <a:buChar char="«"/>
            </a:pPr>
            <a:r>
              <a:rPr lang="en-US" sz="2500">
                <a:solidFill>
                  <a:srgbClr val="D02800"/>
                </a:solidFill>
              </a:rPr>
              <a:t>Military Reconstruction Act</a:t>
            </a:r>
          </a:p>
          <a:p>
            <a:pPr marL="1152525" lvl="1" indent="-346075" eaLnBrk="1" hangingPunct="1">
              <a:spcBef>
                <a:spcPct val="50000"/>
              </a:spcBef>
              <a:buClr>
                <a:srgbClr val="000080"/>
              </a:buClr>
              <a:buSzPct val="80000"/>
              <a:buFont typeface="DavysOtherDingbats" pitchFamily="2" charset="0"/>
              <a:buChar char="*"/>
            </a:pPr>
            <a:r>
              <a:rPr lang="en-US" sz="2200" b="0">
                <a:solidFill>
                  <a:schemeClr val="tx1"/>
                </a:solidFill>
              </a:rPr>
              <a:t>Restart Reconstruction in the 10 Southern states that refused to ratify the 14</a:t>
            </a:r>
            <a:r>
              <a:rPr lang="en-US" sz="2200" b="0" baseline="30000">
                <a:solidFill>
                  <a:schemeClr val="tx1"/>
                </a:solidFill>
              </a:rPr>
              <a:t>th</a:t>
            </a:r>
            <a:r>
              <a:rPr lang="en-US" sz="2200" b="0">
                <a:solidFill>
                  <a:schemeClr val="tx1"/>
                </a:solidFill>
              </a:rPr>
              <a:t> Amendment.</a:t>
            </a:r>
          </a:p>
          <a:p>
            <a:pPr marL="1152525" lvl="1" indent="-346075" eaLnBrk="1" hangingPunct="1">
              <a:spcBef>
                <a:spcPct val="50000"/>
              </a:spcBef>
              <a:buClr>
                <a:srgbClr val="000080"/>
              </a:buClr>
              <a:buSzPct val="80000"/>
              <a:buFont typeface="DavysOtherDingbats" pitchFamily="2" charset="0"/>
              <a:buChar char="*"/>
            </a:pPr>
            <a:r>
              <a:rPr lang="en-US" sz="2200" b="0">
                <a:solidFill>
                  <a:schemeClr val="tx1"/>
                </a:solidFill>
              </a:rPr>
              <a:t>Divide the 10 “unreconstructed states” into 5 military </a:t>
            </a:r>
            <a:br>
              <a:rPr lang="en-US" sz="2200" b="0">
                <a:solidFill>
                  <a:schemeClr val="tx1"/>
                </a:solidFill>
              </a:rPr>
            </a:br>
            <a:r>
              <a:rPr lang="en-US" sz="2200" b="0">
                <a:solidFill>
                  <a:schemeClr val="tx1"/>
                </a:solidFill>
              </a:rPr>
              <a:t>districts.</a:t>
            </a:r>
          </a:p>
        </p:txBody>
      </p:sp>
      <p:pic>
        <p:nvPicPr>
          <p:cNvPr id="101382" name="Picture 6" descr="military districts"/>
          <p:cNvPicPr>
            <a:picLocks noChangeAspect="1" noChangeArrowheads="1"/>
          </p:cNvPicPr>
          <p:nvPr/>
        </p:nvPicPr>
        <p:blipFill>
          <a:blip r:embed="rId2" cstate="print">
            <a:lum contrast="12000"/>
          </a:blip>
          <a:srcRect/>
          <a:stretch>
            <a:fillRect/>
          </a:stretch>
        </p:blipFill>
        <p:spPr bwMode="auto">
          <a:xfrm>
            <a:off x="3048000" y="3200400"/>
            <a:ext cx="5029200" cy="3362325"/>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Effect transition="in" filter="box(out)">
                                      <p:cBhvr>
                                        <p:cTn id="7" dur="500"/>
                                        <p:tgtEl>
                                          <p:spTgt spid="1013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1381">
                                            <p:txEl>
                                              <p:pRg st="1" end="1"/>
                                            </p:txEl>
                                          </p:spTgt>
                                        </p:tgtEl>
                                        <p:attrNameLst>
                                          <p:attrName>style.visibility</p:attrName>
                                        </p:attrNameLst>
                                      </p:cBhvr>
                                      <p:to>
                                        <p:strVal val="visible"/>
                                      </p:to>
                                    </p:set>
                                    <p:animEffect transition="in" filter="box(out)">
                                      <p:cBhvr>
                                        <p:cTn id="12" dur="500"/>
                                        <p:tgtEl>
                                          <p:spTgt spid="1013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1381">
                                            <p:txEl>
                                              <p:pRg st="2" end="2"/>
                                            </p:txEl>
                                          </p:spTgt>
                                        </p:tgtEl>
                                        <p:attrNameLst>
                                          <p:attrName>style.visibility</p:attrName>
                                        </p:attrNameLst>
                                      </p:cBhvr>
                                      <p:to>
                                        <p:strVal val="visible"/>
                                      </p:to>
                                    </p:set>
                                    <p:animEffect transition="in" filter="box(out)">
                                      <p:cBhvr>
                                        <p:cTn id="17" dur="500"/>
                                        <p:tgtEl>
                                          <p:spTgt spid="1013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1382"/>
                                        </p:tgtEl>
                                        <p:attrNameLst>
                                          <p:attrName>style.visibility</p:attrName>
                                        </p:attrNameLst>
                                      </p:cBhvr>
                                      <p:to>
                                        <p:strVal val="visible"/>
                                      </p:to>
                                    </p:set>
                                    <p:animEffect transition="in" filter="dissolve">
                                      <p:cBhvr>
                                        <p:cTn id="22" dur="2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12643" name="Text Box 3"/>
          <p:cNvSpPr txBox="1">
            <a:spLocks noChangeArrowheads="1"/>
          </p:cNvSpPr>
          <p:nvPr/>
        </p:nvSpPr>
        <p:spPr bwMode="auto">
          <a:xfrm>
            <a:off x="381000" y="242888"/>
            <a:ext cx="8382000" cy="731837"/>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pPr>
            <a:r>
              <a:rPr lang="en-US" sz="4200">
                <a:solidFill>
                  <a:srgbClr val="000099"/>
                </a:solidFill>
                <a:latin typeface="Insula" pitchFamily="66" charset="0"/>
              </a:rPr>
              <a:t>Reconstruction Acts of 1867</a:t>
            </a:r>
          </a:p>
        </p:txBody>
      </p:sp>
      <p:sp>
        <p:nvSpPr>
          <p:cNvPr id="112644" name="Text Box 4"/>
          <p:cNvSpPr txBox="1">
            <a:spLocks noChangeArrowheads="1"/>
          </p:cNvSpPr>
          <p:nvPr/>
        </p:nvSpPr>
        <p:spPr bwMode="auto">
          <a:xfrm>
            <a:off x="0" y="1120775"/>
            <a:ext cx="6705600" cy="5640006"/>
          </a:xfrm>
          <a:prstGeom prst="rect">
            <a:avLst/>
          </a:prstGeom>
          <a:noFill/>
          <a:ln w="9525">
            <a:noFill/>
            <a:miter lim="800000"/>
            <a:headEnd/>
            <a:tailEnd/>
          </a:ln>
          <a:effectLst/>
        </p:spPr>
        <p:txBody>
          <a:bodyPr wrap="square">
            <a:spAutoFit/>
          </a:bodyPr>
          <a:lstStyle/>
          <a:p>
            <a:pPr marL="465138" indent="-465138" eaLnBrk="1" hangingPunct="1">
              <a:spcBef>
                <a:spcPct val="50000"/>
              </a:spcBef>
              <a:buClr>
                <a:srgbClr val="D30A05"/>
              </a:buClr>
              <a:buFont typeface="Wingdings" pitchFamily="2" charset="2"/>
              <a:buChar char="«"/>
            </a:pPr>
            <a:r>
              <a:rPr lang="en-US" sz="2500" dirty="0">
                <a:solidFill>
                  <a:srgbClr val="D02800"/>
                </a:solidFill>
              </a:rPr>
              <a:t>Command of the Army Act</a:t>
            </a:r>
          </a:p>
          <a:p>
            <a:pPr marL="1028700" lvl="1" indent="-346075" eaLnBrk="1" hangingPunct="1">
              <a:spcBef>
                <a:spcPct val="50000"/>
              </a:spcBef>
              <a:buClr>
                <a:srgbClr val="000080"/>
              </a:buClr>
              <a:buSzPct val="80000"/>
              <a:buFont typeface="DavysOtherDingbats" pitchFamily="2" charset="0"/>
              <a:buChar char="*"/>
            </a:pPr>
            <a:r>
              <a:rPr lang="en-US" sz="2200" b="0" dirty="0">
                <a:solidFill>
                  <a:schemeClr val="tx1"/>
                </a:solidFill>
              </a:rPr>
              <a:t>The President must issue all Reconstruction orders through </a:t>
            </a:r>
            <a:br>
              <a:rPr lang="en-US" sz="2200" b="0" dirty="0">
                <a:solidFill>
                  <a:schemeClr val="tx1"/>
                </a:solidFill>
              </a:rPr>
            </a:br>
            <a:r>
              <a:rPr lang="en-US" sz="2200" b="0" dirty="0">
                <a:solidFill>
                  <a:schemeClr val="tx1"/>
                </a:solidFill>
              </a:rPr>
              <a:t>the commander of the military.</a:t>
            </a:r>
          </a:p>
          <a:p>
            <a:pPr marL="465138" indent="-465138" eaLnBrk="1" hangingPunct="1">
              <a:spcBef>
                <a:spcPct val="50000"/>
              </a:spcBef>
              <a:buClr>
                <a:srgbClr val="D30A05"/>
              </a:buClr>
              <a:buFont typeface="Wingdings" pitchFamily="2" charset="2"/>
              <a:buChar char="«"/>
            </a:pPr>
            <a:r>
              <a:rPr lang="en-US" sz="2500" dirty="0">
                <a:solidFill>
                  <a:srgbClr val="D02800"/>
                </a:solidFill>
              </a:rPr>
              <a:t>Tenure of Office Act</a:t>
            </a:r>
          </a:p>
          <a:p>
            <a:pPr marL="1028700" lvl="1" indent="-346075" eaLnBrk="1" hangingPunct="1">
              <a:spcBef>
                <a:spcPct val="50000"/>
              </a:spcBef>
              <a:buClr>
                <a:srgbClr val="000080"/>
              </a:buClr>
              <a:buSzPct val="80000"/>
              <a:buFont typeface="DavysOtherDingbats" pitchFamily="2" charset="0"/>
              <a:buChar char="*"/>
            </a:pPr>
            <a:r>
              <a:rPr lang="en-US" sz="2200" b="0" dirty="0">
                <a:solidFill>
                  <a:schemeClr val="tx1"/>
                </a:solidFill>
              </a:rPr>
              <a:t>The President could not remove </a:t>
            </a:r>
            <a:br>
              <a:rPr lang="en-US" sz="2200" b="0" dirty="0">
                <a:solidFill>
                  <a:schemeClr val="tx1"/>
                </a:solidFill>
              </a:rPr>
            </a:br>
            <a:r>
              <a:rPr lang="en-US" sz="2200" b="0" dirty="0">
                <a:solidFill>
                  <a:schemeClr val="tx1"/>
                </a:solidFill>
              </a:rPr>
              <a:t>any officials [esp. Cabinet members] without the Senate’s consent, if the position originally required Senate approval.</a:t>
            </a:r>
          </a:p>
          <a:p>
            <a:pPr marL="1662113" lvl="2" indent="-282575" eaLnBrk="1" hangingPunct="1">
              <a:spcBef>
                <a:spcPct val="50000"/>
              </a:spcBef>
              <a:buClr>
                <a:srgbClr val="3333FF"/>
              </a:buClr>
              <a:buSzPct val="120000"/>
              <a:buFont typeface="Wingdings" pitchFamily="2" charset="2"/>
              <a:buChar char="§"/>
            </a:pPr>
            <a:r>
              <a:rPr lang="en-US" sz="2000" b="0" dirty="0">
                <a:solidFill>
                  <a:schemeClr val="tx1"/>
                </a:solidFill>
              </a:rPr>
              <a:t>Designed to protect radical</a:t>
            </a:r>
            <a:br>
              <a:rPr lang="en-US" sz="2000" b="0" dirty="0">
                <a:solidFill>
                  <a:schemeClr val="tx1"/>
                </a:solidFill>
              </a:rPr>
            </a:br>
            <a:r>
              <a:rPr lang="en-US" sz="2000" b="0" dirty="0">
                <a:solidFill>
                  <a:schemeClr val="tx1"/>
                </a:solidFill>
              </a:rPr>
              <a:t>members of Lincoln’s government.</a:t>
            </a:r>
          </a:p>
          <a:p>
            <a:pPr marL="1662113" lvl="2" indent="-282575" eaLnBrk="1" hangingPunct="1">
              <a:spcBef>
                <a:spcPct val="50000"/>
              </a:spcBef>
              <a:buClr>
                <a:srgbClr val="3333FF"/>
              </a:buClr>
              <a:buSzPct val="120000"/>
              <a:buFont typeface="Wingdings" pitchFamily="2" charset="2"/>
              <a:buChar char="§"/>
            </a:pPr>
            <a:r>
              <a:rPr lang="en-US" sz="2000" b="0" dirty="0">
                <a:solidFill>
                  <a:schemeClr val="tx1"/>
                </a:solidFill>
              </a:rPr>
              <a:t>A question of the </a:t>
            </a:r>
            <a:br>
              <a:rPr lang="en-US" sz="2000" b="0" dirty="0">
                <a:solidFill>
                  <a:schemeClr val="tx1"/>
                </a:solidFill>
              </a:rPr>
            </a:br>
            <a:r>
              <a:rPr lang="en-US" sz="2000" b="0" dirty="0">
                <a:solidFill>
                  <a:schemeClr val="tx1"/>
                </a:solidFill>
              </a:rPr>
              <a:t>constitutionality of this law.</a:t>
            </a:r>
          </a:p>
        </p:txBody>
      </p:sp>
      <p:pic>
        <p:nvPicPr>
          <p:cNvPr id="112645" name="Picture 5" descr="Stanton"/>
          <p:cNvPicPr>
            <a:picLocks noChangeAspect="1" noChangeArrowheads="1"/>
          </p:cNvPicPr>
          <p:nvPr/>
        </p:nvPicPr>
        <p:blipFill>
          <a:blip r:embed="rId2" cstate="print"/>
          <a:srcRect l="11290" r="21326"/>
          <a:stretch>
            <a:fillRect/>
          </a:stretch>
        </p:blipFill>
        <p:spPr bwMode="auto">
          <a:xfrm>
            <a:off x="6553200" y="1143000"/>
            <a:ext cx="2301875" cy="4686300"/>
          </a:xfrm>
          <a:prstGeom prst="rect">
            <a:avLst/>
          </a:prstGeom>
          <a:noFill/>
          <a:ln w="9525">
            <a:solidFill>
              <a:srgbClr val="F02E00"/>
            </a:solidFill>
            <a:miter lim="800000"/>
            <a:headEnd/>
            <a:tailEnd/>
          </a:ln>
        </p:spPr>
      </p:pic>
      <p:sp>
        <p:nvSpPr>
          <p:cNvPr id="112646" name="Text Box 6"/>
          <p:cNvSpPr txBox="1">
            <a:spLocks noChangeArrowheads="1"/>
          </p:cNvSpPr>
          <p:nvPr/>
        </p:nvSpPr>
        <p:spPr bwMode="auto">
          <a:xfrm>
            <a:off x="6629400" y="5943601"/>
            <a:ext cx="2209800" cy="769441"/>
          </a:xfrm>
          <a:prstGeom prst="rect">
            <a:avLst/>
          </a:prstGeom>
          <a:noFill/>
          <a:ln w="9525">
            <a:noFill/>
            <a:miter lim="800000"/>
            <a:headEnd/>
            <a:tailEnd/>
          </a:ln>
          <a:effectLst/>
        </p:spPr>
        <p:txBody>
          <a:bodyPr wrap="square">
            <a:spAutoFit/>
          </a:bodyPr>
          <a:lstStyle/>
          <a:p>
            <a:pPr algn="ctr"/>
            <a:r>
              <a:rPr lang="en-US" sz="2200" b="0" dirty="0" smtClean="0"/>
              <a:t>Sec. of War</a:t>
            </a:r>
          </a:p>
          <a:p>
            <a:pPr algn="ctr"/>
            <a:r>
              <a:rPr lang="en-US" sz="2200" b="0" dirty="0" smtClean="0"/>
              <a:t>Edwin </a:t>
            </a:r>
            <a:r>
              <a:rPr lang="en-US" sz="2200" b="0" dirty="0"/>
              <a:t>Stanton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ox(out)">
                                      <p:cBhvr>
                                        <p:cTn id="7" dur="500"/>
                                        <p:tgtEl>
                                          <p:spTgt spid="1126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box(out)">
                                      <p:cBhvr>
                                        <p:cTn id="12" dur="500"/>
                                        <p:tgtEl>
                                          <p:spTgt spid="1126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12644">
                                            <p:txEl>
                                              <p:pRg st="2" end="2"/>
                                            </p:txEl>
                                          </p:spTgt>
                                        </p:tgtEl>
                                        <p:attrNameLst>
                                          <p:attrName>style.visibility</p:attrName>
                                        </p:attrNameLst>
                                      </p:cBhvr>
                                      <p:to>
                                        <p:strVal val="visible"/>
                                      </p:to>
                                    </p:set>
                                    <p:animEffect transition="in" filter="box(out)">
                                      <p:cBhvr>
                                        <p:cTn id="17" dur="500"/>
                                        <p:tgtEl>
                                          <p:spTgt spid="1126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12644">
                                            <p:txEl>
                                              <p:pRg st="3" end="3"/>
                                            </p:txEl>
                                          </p:spTgt>
                                        </p:tgtEl>
                                        <p:attrNameLst>
                                          <p:attrName>style.visibility</p:attrName>
                                        </p:attrNameLst>
                                      </p:cBhvr>
                                      <p:to>
                                        <p:strVal val="visible"/>
                                      </p:to>
                                    </p:set>
                                    <p:animEffect transition="in" filter="box(out)">
                                      <p:cBhvr>
                                        <p:cTn id="22" dur="500"/>
                                        <p:tgtEl>
                                          <p:spTgt spid="1126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12644">
                                            <p:txEl>
                                              <p:pRg st="4" end="4"/>
                                            </p:txEl>
                                          </p:spTgt>
                                        </p:tgtEl>
                                        <p:attrNameLst>
                                          <p:attrName>style.visibility</p:attrName>
                                        </p:attrNameLst>
                                      </p:cBhvr>
                                      <p:to>
                                        <p:strVal val="visible"/>
                                      </p:to>
                                    </p:set>
                                    <p:animEffect transition="in" filter="box(out)">
                                      <p:cBhvr>
                                        <p:cTn id="27" dur="500"/>
                                        <p:tgtEl>
                                          <p:spTgt spid="11264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45"/>
                                        </p:tgtEl>
                                        <p:attrNameLst>
                                          <p:attrName>style.visibility</p:attrName>
                                        </p:attrNameLst>
                                      </p:cBhvr>
                                      <p:to>
                                        <p:strVal val="visible"/>
                                      </p:to>
                                    </p:set>
                                    <p:animEffect transition="in" filter="fade">
                                      <p:cBhvr>
                                        <p:cTn id="30" dur="1000"/>
                                        <p:tgtEl>
                                          <p:spTgt spid="1126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46"/>
                                        </p:tgtEl>
                                        <p:attrNameLst>
                                          <p:attrName>style.visibility</p:attrName>
                                        </p:attrNameLst>
                                      </p:cBhvr>
                                      <p:to>
                                        <p:strVal val="visible"/>
                                      </p:to>
                                    </p:set>
                                    <p:animEffect transition="in" filter="fade">
                                      <p:cBhvr>
                                        <p:cTn id="33" dur="1000"/>
                                        <p:tgtEl>
                                          <p:spTgt spid="11264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nodeType="clickEffect">
                                  <p:stCondLst>
                                    <p:cond delay="0"/>
                                  </p:stCondLst>
                                  <p:childTnLst>
                                    <p:set>
                                      <p:cBhvr>
                                        <p:cTn id="37" dur="1" fill="hold">
                                          <p:stCondLst>
                                            <p:cond delay="0"/>
                                          </p:stCondLst>
                                        </p:cTn>
                                        <p:tgtEl>
                                          <p:spTgt spid="112644">
                                            <p:txEl>
                                              <p:pRg st="5" end="5"/>
                                            </p:txEl>
                                          </p:spTgt>
                                        </p:tgtEl>
                                        <p:attrNameLst>
                                          <p:attrName>style.visibility</p:attrName>
                                        </p:attrNameLst>
                                      </p:cBhvr>
                                      <p:to>
                                        <p:strVal val="visible"/>
                                      </p:to>
                                    </p:set>
                                    <p:animEffect transition="in" filter="box(out)">
                                      <p:cBhvr>
                                        <p:cTn id="38" dur="500"/>
                                        <p:tgtEl>
                                          <p:spTgt spid="1126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57347" name="Text Box 3"/>
          <p:cNvSpPr txBox="1">
            <a:spLocks noChangeArrowheads="1"/>
          </p:cNvSpPr>
          <p:nvPr/>
        </p:nvSpPr>
        <p:spPr bwMode="auto">
          <a:xfrm>
            <a:off x="228600" y="334963"/>
            <a:ext cx="8763000" cy="731837"/>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200">
                <a:solidFill>
                  <a:srgbClr val="000099"/>
                </a:solidFill>
                <a:latin typeface="Insula" pitchFamily="66" charset="0"/>
              </a:rPr>
              <a:t>President Johnson’s Impeachment</a:t>
            </a:r>
          </a:p>
        </p:txBody>
      </p:sp>
      <p:sp>
        <p:nvSpPr>
          <p:cNvPr id="57349" name="Text Box 5"/>
          <p:cNvSpPr txBox="1">
            <a:spLocks noChangeArrowheads="1"/>
          </p:cNvSpPr>
          <p:nvPr/>
        </p:nvSpPr>
        <p:spPr bwMode="auto">
          <a:xfrm>
            <a:off x="304800" y="1371600"/>
            <a:ext cx="8839200" cy="3937000"/>
          </a:xfrm>
          <a:prstGeom prst="rect">
            <a:avLst/>
          </a:prstGeom>
          <a:noFill/>
          <a:ln w="9525">
            <a:noFill/>
            <a:miter lim="800000"/>
            <a:headEnd/>
            <a:tailEnd/>
          </a:ln>
          <a:effectLst/>
        </p:spPr>
        <p:txBody>
          <a:bodyPr>
            <a:spAutoFit/>
          </a:bodyPr>
          <a:lstStyle/>
          <a:p>
            <a:pPr marL="457200" indent="-457200" eaLnBrk="1" hangingPunct="1">
              <a:spcBef>
                <a:spcPct val="50000"/>
              </a:spcBef>
              <a:buClr>
                <a:srgbClr val="D30A05"/>
              </a:buClr>
              <a:buFont typeface="Wingdings" pitchFamily="2" charset="2"/>
              <a:buChar char="«"/>
            </a:pPr>
            <a:r>
              <a:rPr lang="en-US" sz="2800" b="0">
                <a:solidFill>
                  <a:schemeClr val="tx1"/>
                </a:solidFill>
              </a:rPr>
              <a:t>Johnson removed Stanton in February, 1868.</a:t>
            </a:r>
          </a:p>
          <a:p>
            <a:pPr marL="457200" indent="-457200" eaLnBrk="1" hangingPunct="1">
              <a:spcBef>
                <a:spcPct val="50000"/>
              </a:spcBef>
              <a:buClr>
                <a:srgbClr val="D30A05"/>
              </a:buClr>
              <a:buFont typeface="Wingdings" pitchFamily="2" charset="2"/>
              <a:buChar char="«"/>
            </a:pPr>
            <a:r>
              <a:rPr lang="en-US" sz="2800" b="0">
                <a:solidFill>
                  <a:schemeClr val="tx1"/>
                </a:solidFill>
              </a:rPr>
              <a:t>Johnson replaced generals in the field who were more sympathetic to Radical Reconstruction.</a:t>
            </a:r>
          </a:p>
          <a:p>
            <a:pPr marL="457200" indent="-457200" eaLnBrk="1" hangingPunct="1">
              <a:spcBef>
                <a:spcPct val="50000"/>
              </a:spcBef>
              <a:buClr>
                <a:srgbClr val="D30A05"/>
              </a:buClr>
              <a:buFont typeface="Wingdings" pitchFamily="2" charset="2"/>
              <a:buChar char="«"/>
            </a:pPr>
            <a:r>
              <a:rPr lang="en-US" sz="2800" b="0">
                <a:solidFill>
                  <a:schemeClr val="tx1"/>
                </a:solidFill>
              </a:rPr>
              <a:t>The House impeached him on February 24 </a:t>
            </a:r>
            <a:br>
              <a:rPr lang="en-US" sz="2800" b="0">
                <a:solidFill>
                  <a:schemeClr val="tx1"/>
                </a:solidFill>
              </a:rPr>
            </a:br>
            <a:r>
              <a:rPr lang="en-US" sz="2800" b="0">
                <a:solidFill>
                  <a:schemeClr val="tx1"/>
                </a:solidFill>
              </a:rPr>
              <a:t>                                              before even</a:t>
            </a:r>
            <a:br>
              <a:rPr lang="en-US" sz="2800" b="0">
                <a:solidFill>
                  <a:schemeClr val="tx1"/>
                </a:solidFill>
              </a:rPr>
            </a:br>
            <a:r>
              <a:rPr lang="en-US" sz="2800" b="0">
                <a:solidFill>
                  <a:schemeClr val="tx1"/>
                </a:solidFill>
              </a:rPr>
              <a:t>                                              drawing up the</a:t>
            </a:r>
            <a:br>
              <a:rPr lang="en-US" sz="2800" b="0">
                <a:solidFill>
                  <a:schemeClr val="tx1"/>
                </a:solidFill>
              </a:rPr>
            </a:br>
            <a:r>
              <a:rPr lang="en-US" sz="2800" b="0">
                <a:solidFill>
                  <a:schemeClr val="tx1"/>
                </a:solidFill>
              </a:rPr>
              <a:t>                                              charges by a </a:t>
            </a:r>
            <a:br>
              <a:rPr lang="en-US" sz="2800" b="0">
                <a:solidFill>
                  <a:schemeClr val="tx1"/>
                </a:solidFill>
              </a:rPr>
            </a:br>
            <a:r>
              <a:rPr lang="en-US" sz="2800" b="0">
                <a:solidFill>
                  <a:schemeClr val="tx1"/>
                </a:solidFill>
              </a:rPr>
              <a:t>                                              vote of 126 – 47!</a:t>
            </a:r>
            <a:endParaRPr lang="en-US" sz="2800" b="0">
              <a:solidFill>
                <a:schemeClr val="tx1"/>
              </a:solidFill>
              <a:sym typeface="Wingdings" pitchFamily="2" charset="2"/>
            </a:endParaRPr>
          </a:p>
        </p:txBody>
      </p:sp>
      <p:pic>
        <p:nvPicPr>
          <p:cNvPr id="57350" name="Picture 6" descr="ReconAndHowItWorks1550"/>
          <p:cNvPicPr>
            <a:picLocks noChangeAspect="1" noChangeArrowheads="1"/>
          </p:cNvPicPr>
          <p:nvPr/>
        </p:nvPicPr>
        <p:blipFill>
          <a:blip r:embed="rId2" cstate="print">
            <a:lum contrast="6000"/>
          </a:blip>
          <a:srcRect l="29007" t="74364" r="27122" b="8250"/>
          <a:stretch>
            <a:fillRect/>
          </a:stretch>
        </p:blipFill>
        <p:spPr bwMode="auto">
          <a:xfrm>
            <a:off x="762000" y="3789363"/>
            <a:ext cx="4724400" cy="2687637"/>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10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dissolve">
                                      <p:cBhvr>
                                        <p:cTn id="12" dur="1000"/>
                                        <p:tgtEl>
                                          <p:spTgt spid="57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dissolve">
                                      <p:cBhvr>
                                        <p:cTn id="17" dur="1000"/>
                                        <p:tgtEl>
                                          <p:spTgt spid="57349">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7350"/>
                                        </p:tgtEl>
                                        <p:attrNameLst>
                                          <p:attrName>style.visibility</p:attrName>
                                        </p:attrNameLst>
                                      </p:cBhvr>
                                      <p:to>
                                        <p:strVal val="visible"/>
                                      </p:to>
                                    </p:set>
                                    <p:animEffect transition="in" filter="dissolve">
                                      <p:cBhvr>
                                        <p:cTn id="20"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57200" y="2286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58371" name="Text Box 3"/>
          <p:cNvSpPr txBox="1">
            <a:spLocks noChangeArrowheads="1"/>
          </p:cNvSpPr>
          <p:nvPr/>
        </p:nvSpPr>
        <p:spPr bwMode="auto">
          <a:xfrm>
            <a:off x="381000" y="334963"/>
            <a:ext cx="8382000" cy="731837"/>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200">
                <a:solidFill>
                  <a:srgbClr val="000099"/>
                </a:solidFill>
                <a:latin typeface="Insula" pitchFamily="66" charset="0"/>
              </a:rPr>
              <a:t>The Senate Trial</a:t>
            </a:r>
          </a:p>
        </p:txBody>
      </p:sp>
      <p:pic>
        <p:nvPicPr>
          <p:cNvPr id="58374" name="Picture 6" descr="3a05488v"/>
          <p:cNvPicPr>
            <a:picLocks noChangeAspect="1" noChangeArrowheads="1"/>
          </p:cNvPicPr>
          <p:nvPr/>
        </p:nvPicPr>
        <p:blipFill>
          <a:blip r:embed="rId2" cstate="print">
            <a:lum bright="6000" contrast="12000"/>
          </a:blip>
          <a:srcRect/>
          <a:stretch>
            <a:fillRect/>
          </a:stretch>
        </p:blipFill>
        <p:spPr bwMode="auto">
          <a:xfrm>
            <a:off x="1066800" y="1143000"/>
            <a:ext cx="5181600" cy="3028950"/>
          </a:xfrm>
          <a:prstGeom prst="rect">
            <a:avLst/>
          </a:prstGeom>
          <a:noFill/>
          <a:ln w="9525">
            <a:solidFill>
              <a:srgbClr val="D30A05"/>
            </a:solidFill>
            <a:miter lim="800000"/>
            <a:headEnd/>
            <a:tailEnd/>
          </a:ln>
        </p:spPr>
      </p:pic>
      <p:pic>
        <p:nvPicPr>
          <p:cNvPr id="58372" name="Picture 4" descr="ticket to Johnson's impeachment"/>
          <p:cNvPicPr>
            <a:picLocks noChangeAspect="1" noChangeArrowheads="1"/>
          </p:cNvPicPr>
          <p:nvPr/>
        </p:nvPicPr>
        <p:blipFill>
          <a:blip r:embed="rId3" cstate="print">
            <a:lum bright="-12000" contrast="18000"/>
          </a:blip>
          <a:srcRect t="10396" b="14357"/>
          <a:stretch>
            <a:fillRect/>
          </a:stretch>
        </p:blipFill>
        <p:spPr bwMode="auto">
          <a:xfrm>
            <a:off x="4724400" y="4191000"/>
            <a:ext cx="4038600" cy="2416175"/>
          </a:xfrm>
          <a:prstGeom prst="rect">
            <a:avLst/>
          </a:prstGeom>
          <a:noFill/>
          <a:ln w="9525">
            <a:solidFill>
              <a:srgbClr val="D30A05"/>
            </a:solidFill>
            <a:miter lim="800000"/>
            <a:headEnd/>
            <a:tailEnd/>
          </a:ln>
        </p:spPr>
      </p:pic>
      <p:sp>
        <p:nvSpPr>
          <p:cNvPr id="58375" name="Text Box 7"/>
          <p:cNvSpPr txBox="1">
            <a:spLocks noChangeArrowheads="1"/>
          </p:cNvSpPr>
          <p:nvPr/>
        </p:nvSpPr>
        <p:spPr bwMode="auto">
          <a:xfrm>
            <a:off x="457200" y="4598988"/>
            <a:ext cx="4038600" cy="1878012"/>
          </a:xfrm>
          <a:prstGeom prst="rect">
            <a:avLst/>
          </a:prstGeom>
          <a:noFill/>
          <a:ln w="9525">
            <a:noFill/>
            <a:miter lim="800000"/>
            <a:headEnd/>
            <a:tailEnd/>
          </a:ln>
          <a:effectLst/>
        </p:spPr>
        <p:txBody>
          <a:bodyPr>
            <a:spAutoFit/>
          </a:bodyPr>
          <a:lstStyle/>
          <a:p>
            <a:pPr marL="339725" indent="-339725" eaLnBrk="1" hangingPunct="1">
              <a:spcBef>
                <a:spcPct val="50000"/>
              </a:spcBef>
              <a:buClr>
                <a:srgbClr val="D30A05"/>
              </a:buClr>
              <a:buFont typeface="Wingdings" pitchFamily="2" charset="2"/>
              <a:buChar char="«"/>
            </a:pPr>
            <a:r>
              <a:rPr lang="en-US" sz="2600" b="0" dirty="0">
                <a:solidFill>
                  <a:schemeClr val="tx1"/>
                </a:solidFill>
              </a:rPr>
              <a:t>11 week trial.</a:t>
            </a:r>
          </a:p>
          <a:p>
            <a:pPr marL="339725" indent="-339725" eaLnBrk="1" hangingPunct="1">
              <a:spcBef>
                <a:spcPct val="50000"/>
              </a:spcBef>
              <a:buClr>
                <a:srgbClr val="D30A05"/>
              </a:buClr>
              <a:buFont typeface="Wingdings" pitchFamily="2" charset="2"/>
              <a:buChar char="«"/>
            </a:pPr>
            <a:r>
              <a:rPr lang="en-US" sz="2600" b="0" dirty="0">
                <a:solidFill>
                  <a:schemeClr val="tx1"/>
                </a:solidFill>
              </a:rPr>
              <a:t>Johnson acquitted </a:t>
            </a:r>
            <a:br>
              <a:rPr lang="en-US" sz="2600" b="0" dirty="0">
                <a:solidFill>
                  <a:schemeClr val="tx1"/>
                </a:solidFill>
              </a:rPr>
            </a:br>
            <a:r>
              <a:rPr lang="en-US" sz="2600" b="0" dirty="0">
                <a:solidFill>
                  <a:schemeClr val="tx1"/>
                </a:solidFill>
              </a:rPr>
              <a:t>35 to 19 (one short of required 2/3s  vote).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14691" name="Text Box 3"/>
          <p:cNvSpPr txBox="1">
            <a:spLocks noChangeArrowheads="1"/>
          </p:cNvSpPr>
          <p:nvPr/>
        </p:nvSpPr>
        <p:spPr bwMode="auto">
          <a:xfrm>
            <a:off x="304800" y="1524000"/>
            <a:ext cx="8610600" cy="31115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6600">
                <a:solidFill>
                  <a:srgbClr val="000099"/>
                </a:solidFill>
                <a:latin typeface="Insula" pitchFamily="66" charset="0"/>
              </a:rPr>
              <a:t>African-Americans in the immediate post-Civil War South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5539" name="Text Box 3"/>
          <p:cNvSpPr txBox="1">
            <a:spLocks noChangeArrowheads="1"/>
          </p:cNvSpPr>
          <p:nvPr/>
        </p:nvSpPr>
        <p:spPr bwMode="auto">
          <a:xfrm>
            <a:off x="381000" y="152400"/>
            <a:ext cx="8382000" cy="769441"/>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pPr>
            <a:r>
              <a:rPr lang="en-US" sz="4400" dirty="0">
                <a:solidFill>
                  <a:srgbClr val="000099"/>
                </a:solidFill>
                <a:latin typeface="Insula" pitchFamily="66" charset="0"/>
              </a:rPr>
              <a:t>15</a:t>
            </a:r>
            <a:r>
              <a:rPr lang="en-US" sz="4400" baseline="30000" dirty="0">
                <a:solidFill>
                  <a:srgbClr val="000099"/>
                </a:solidFill>
                <a:latin typeface="Insula" pitchFamily="66" charset="0"/>
              </a:rPr>
              <a:t>th</a:t>
            </a:r>
            <a:r>
              <a:rPr lang="en-US" sz="4400" dirty="0">
                <a:solidFill>
                  <a:srgbClr val="000099"/>
                </a:solidFill>
                <a:latin typeface="Insula" pitchFamily="66" charset="0"/>
              </a:rPr>
              <a:t> Amendment</a:t>
            </a:r>
          </a:p>
        </p:txBody>
      </p:sp>
      <p:sp>
        <p:nvSpPr>
          <p:cNvPr id="65544" name="Text Box 8"/>
          <p:cNvSpPr txBox="1">
            <a:spLocks noChangeArrowheads="1"/>
          </p:cNvSpPr>
          <p:nvPr/>
        </p:nvSpPr>
        <p:spPr bwMode="auto">
          <a:xfrm>
            <a:off x="228600" y="990600"/>
            <a:ext cx="8686800" cy="6061710"/>
          </a:xfrm>
          <a:prstGeom prst="rect">
            <a:avLst/>
          </a:prstGeom>
          <a:noFill/>
          <a:ln w="9525">
            <a:noFill/>
            <a:miter lim="800000"/>
            <a:headEnd/>
            <a:tailEnd/>
          </a:ln>
          <a:effectLst/>
        </p:spPr>
        <p:txBody>
          <a:bodyPr wrap="square">
            <a:spAutoFit/>
          </a:bodyPr>
          <a:lstStyle/>
          <a:p>
            <a:pPr marL="515938" indent="-515938" eaLnBrk="1" hangingPunct="1">
              <a:spcBef>
                <a:spcPct val="50000"/>
              </a:spcBef>
              <a:buClr>
                <a:srgbClr val="D02800"/>
              </a:buClr>
              <a:buFont typeface="Wingdings" pitchFamily="2" charset="2"/>
              <a:buChar char="«"/>
            </a:pPr>
            <a:r>
              <a:rPr lang="en-US" sz="2700" b="0" dirty="0">
                <a:solidFill>
                  <a:schemeClr val="tx1"/>
                </a:solidFill>
              </a:rPr>
              <a:t>Ratified in 1870.</a:t>
            </a:r>
          </a:p>
          <a:p>
            <a:pPr marL="515938" indent="-515938" eaLnBrk="1" hangingPunct="1">
              <a:spcBef>
                <a:spcPct val="50000"/>
              </a:spcBef>
              <a:buClr>
                <a:srgbClr val="D02800"/>
              </a:buClr>
              <a:buFont typeface="Wingdings" pitchFamily="2" charset="2"/>
              <a:buChar char="«"/>
            </a:pPr>
            <a:r>
              <a:rPr lang="en-US" sz="2700" b="0" i="1" dirty="0">
                <a:solidFill>
                  <a:schemeClr val="tx1"/>
                </a:solidFill>
              </a:rPr>
              <a:t>The right of citizens of the United States to vote shall not be denied or abridged by the United States or by any state on account of race, color, or previous condition of servitude. </a:t>
            </a:r>
          </a:p>
          <a:p>
            <a:pPr marL="515938" indent="-515938" eaLnBrk="1" hangingPunct="1">
              <a:spcBef>
                <a:spcPct val="50000"/>
              </a:spcBef>
              <a:buClr>
                <a:srgbClr val="D02800"/>
              </a:buClr>
              <a:buFont typeface="Wingdings" pitchFamily="2" charset="2"/>
              <a:buChar char="«"/>
            </a:pPr>
            <a:r>
              <a:rPr lang="en-US" sz="2700" b="0" i="1" dirty="0">
                <a:solidFill>
                  <a:schemeClr val="tx1"/>
                </a:solidFill>
              </a:rPr>
              <a:t>The </a:t>
            </a:r>
            <a:r>
              <a:rPr lang="en-US" sz="2700" b="0" i="1" u="sng" dirty="0">
                <a:solidFill>
                  <a:schemeClr val="tx1"/>
                </a:solidFill>
              </a:rPr>
              <a:t>Congress</a:t>
            </a:r>
            <a:r>
              <a:rPr lang="en-US" sz="2700" b="0" i="1" dirty="0">
                <a:solidFill>
                  <a:schemeClr val="tx1"/>
                </a:solidFill>
              </a:rPr>
              <a:t> shall have power to enforce this article by appropriate legislation</a:t>
            </a:r>
            <a:r>
              <a:rPr lang="en-US" sz="2700" b="0" i="1" dirty="0" smtClean="0">
                <a:solidFill>
                  <a:schemeClr val="tx1"/>
                </a:solidFill>
              </a:rPr>
              <a:t>.</a:t>
            </a:r>
          </a:p>
          <a:p>
            <a:pPr marL="515938" indent="-515938" eaLnBrk="1" hangingPunct="1">
              <a:spcBef>
                <a:spcPct val="50000"/>
              </a:spcBef>
              <a:buClr>
                <a:srgbClr val="D02800"/>
              </a:buClr>
              <a:buFont typeface="Wingdings" pitchFamily="2" charset="2"/>
              <a:buChar char="«"/>
            </a:pPr>
            <a:r>
              <a:rPr lang="en-US" sz="2700" b="0" dirty="0" smtClean="0">
                <a:solidFill>
                  <a:schemeClr val="tx1"/>
                </a:solidFill>
              </a:rPr>
              <a:t>Purposes: ensure guarantees of suffrage if southerners took control of Congress; strengthen Republican control of southern states</a:t>
            </a:r>
            <a:endParaRPr lang="en-US" sz="2700" b="0" dirty="0">
              <a:solidFill>
                <a:schemeClr val="tx1"/>
              </a:solidFill>
            </a:endParaRPr>
          </a:p>
          <a:p>
            <a:pPr marL="515938" indent="-515938" eaLnBrk="1" hangingPunct="1">
              <a:spcBef>
                <a:spcPct val="50000"/>
              </a:spcBef>
              <a:buClr>
                <a:srgbClr val="D02800"/>
              </a:buClr>
              <a:buFont typeface="Wingdings" pitchFamily="2" charset="2"/>
              <a:buChar char="«"/>
            </a:pPr>
            <a:r>
              <a:rPr lang="en-US" sz="2700" b="0" dirty="0">
                <a:solidFill>
                  <a:srgbClr val="F02E00"/>
                </a:solidFill>
              </a:rPr>
              <a:t>Women’s rights groups were furious that they were not granted the vote!</a:t>
            </a:r>
            <a:endParaRPr lang="en-US" sz="2700" b="0" i="1" dirty="0">
              <a:solidFill>
                <a:srgbClr val="F02E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5539" name="Text Box 3"/>
          <p:cNvSpPr txBox="1">
            <a:spLocks noChangeArrowheads="1"/>
          </p:cNvSpPr>
          <p:nvPr/>
        </p:nvSpPr>
        <p:spPr bwMode="auto">
          <a:xfrm>
            <a:off x="381000" y="0"/>
            <a:ext cx="8382000" cy="769441"/>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pPr>
            <a:r>
              <a:rPr lang="en-US" sz="4400" dirty="0">
                <a:solidFill>
                  <a:srgbClr val="000099"/>
                </a:solidFill>
                <a:latin typeface="Insula" pitchFamily="66" charset="0"/>
              </a:rPr>
              <a:t>15</a:t>
            </a:r>
            <a:r>
              <a:rPr lang="en-US" sz="4400" baseline="30000" dirty="0">
                <a:solidFill>
                  <a:srgbClr val="000099"/>
                </a:solidFill>
                <a:latin typeface="Insula" pitchFamily="66" charset="0"/>
              </a:rPr>
              <a:t>th</a:t>
            </a:r>
            <a:r>
              <a:rPr lang="en-US" sz="4400" dirty="0">
                <a:solidFill>
                  <a:srgbClr val="000099"/>
                </a:solidFill>
                <a:latin typeface="Insula" pitchFamily="66" charset="0"/>
              </a:rPr>
              <a:t> </a:t>
            </a:r>
            <a:r>
              <a:rPr lang="en-US" sz="4400" dirty="0" smtClean="0">
                <a:solidFill>
                  <a:srgbClr val="000099"/>
                </a:solidFill>
                <a:latin typeface="Insula" pitchFamily="66" charset="0"/>
              </a:rPr>
              <a:t>Amendment: LOOPHOLES</a:t>
            </a:r>
            <a:endParaRPr lang="en-US" sz="4400" dirty="0">
              <a:solidFill>
                <a:srgbClr val="000099"/>
              </a:solidFill>
              <a:latin typeface="Insula" pitchFamily="66" charset="0"/>
            </a:endParaRPr>
          </a:p>
        </p:txBody>
      </p:sp>
      <p:sp>
        <p:nvSpPr>
          <p:cNvPr id="65544" name="Text Box 8"/>
          <p:cNvSpPr txBox="1">
            <a:spLocks noChangeArrowheads="1"/>
          </p:cNvSpPr>
          <p:nvPr/>
        </p:nvSpPr>
        <p:spPr bwMode="auto">
          <a:xfrm>
            <a:off x="228600" y="685801"/>
            <a:ext cx="8915400" cy="7178888"/>
          </a:xfrm>
          <a:prstGeom prst="rect">
            <a:avLst/>
          </a:prstGeom>
          <a:noFill/>
          <a:ln w="9525">
            <a:noFill/>
            <a:miter lim="800000"/>
            <a:headEnd/>
            <a:tailEnd/>
          </a:ln>
          <a:effectLst/>
        </p:spPr>
        <p:txBody>
          <a:bodyPr wrap="square">
            <a:spAutoFit/>
          </a:bodyPr>
          <a:lstStyle/>
          <a:p>
            <a:pPr marL="515938" indent="-515938" eaLnBrk="1" hangingPunct="1">
              <a:spcBef>
                <a:spcPct val="50000"/>
              </a:spcBef>
              <a:buClr>
                <a:srgbClr val="D02800"/>
              </a:buClr>
              <a:buFont typeface="Wingdings" pitchFamily="2" charset="2"/>
              <a:buChar char="«"/>
            </a:pPr>
            <a:r>
              <a:rPr lang="en-US" sz="2300" b="0" dirty="0" smtClean="0">
                <a:solidFill>
                  <a:schemeClr val="tx1"/>
                </a:solidFill>
              </a:rPr>
              <a:t>Amendment said nothing about HOLDING office</a:t>
            </a:r>
          </a:p>
          <a:p>
            <a:pPr marL="515938" indent="-515938" eaLnBrk="1" hangingPunct="1">
              <a:spcBef>
                <a:spcPct val="50000"/>
              </a:spcBef>
              <a:buClr>
                <a:srgbClr val="D02800"/>
              </a:buClr>
              <a:buFont typeface="Wingdings" pitchFamily="2" charset="2"/>
              <a:buChar char="«"/>
            </a:pPr>
            <a:r>
              <a:rPr lang="en-US" sz="2300" b="0" dirty="0" smtClean="0">
                <a:solidFill>
                  <a:schemeClr val="tx1"/>
                </a:solidFill>
              </a:rPr>
              <a:t>Voting requirements weren’t uniform around the country</a:t>
            </a:r>
          </a:p>
          <a:p>
            <a:pPr marL="515938" indent="-515938" eaLnBrk="1" hangingPunct="1">
              <a:spcBef>
                <a:spcPct val="50000"/>
              </a:spcBef>
              <a:buClr>
                <a:srgbClr val="D02800"/>
              </a:buClr>
              <a:buFont typeface="Wingdings" pitchFamily="2" charset="2"/>
              <a:buChar char="«"/>
            </a:pPr>
            <a:r>
              <a:rPr lang="en-US" sz="2300" i="1" dirty="0" smtClean="0">
                <a:solidFill>
                  <a:schemeClr val="tx1"/>
                </a:solidFill>
              </a:rPr>
              <a:t>Poll taxes</a:t>
            </a:r>
            <a:r>
              <a:rPr lang="en-US" sz="2300" b="0" i="1" dirty="0" smtClean="0">
                <a:solidFill>
                  <a:schemeClr val="tx1"/>
                </a:solidFill>
              </a:rPr>
              <a:t>, </a:t>
            </a:r>
            <a:r>
              <a:rPr lang="en-US" sz="2300" i="1" dirty="0" smtClean="0">
                <a:solidFill>
                  <a:schemeClr val="tx1"/>
                </a:solidFill>
              </a:rPr>
              <a:t>literacy tests</a:t>
            </a:r>
            <a:r>
              <a:rPr lang="en-US" sz="2300" b="0" i="1" dirty="0" smtClean="0">
                <a:solidFill>
                  <a:schemeClr val="tx1"/>
                </a:solidFill>
              </a:rPr>
              <a:t>, and </a:t>
            </a:r>
            <a:r>
              <a:rPr lang="en-US" sz="2300" i="1" dirty="0" smtClean="0">
                <a:solidFill>
                  <a:schemeClr val="tx1"/>
                </a:solidFill>
              </a:rPr>
              <a:t>property requirements </a:t>
            </a:r>
            <a:r>
              <a:rPr lang="en-US" sz="2300" b="0" dirty="0" smtClean="0">
                <a:solidFill>
                  <a:schemeClr val="tx1"/>
                </a:solidFill>
              </a:rPr>
              <a:t>weren’t addressed</a:t>
            </a:r>
          </a:p>
          <a:p>
            <a:pPr marL="515938" indent="-515938" eaLnBrk="1" hangingPunct="1">
              <a:spcBef>
                <a:spcPct val="50000"/>
              </a:spcBef>
              <a:buClr>
                <a:srgbClr val="D02800"/>
              </a:buClr>
              <a:buFont typeface="Wingdings" pitchFamily="2" charset="2"/>
              <a:buChar char="«"/>
            </a:pPr>
            <a:r>
              <a:rPr lang="en-US" sz="2300" i="1" dirty="0" smtClean="0">
                <a:solidFill>
                  <a:schemeClr val="tx1"/>
                </a:solidFill>
              </a:rPr>
              <a:t>Grandfather clauses </a:t>
            </a:r>
            <a:r>
              <a:rPr lang="en-US" sz="2300" b="0" dirty="0" smtClean="0">
                <a:solidFill>
                  <a:schemeClr val="tx1"/>
                </a:solidFill>
              </a:rPr>
              <a:t>est. to reduce black voters; required citizenship prior to 14</a:t>
            </a:r>
            <a:r>
              <a:rPr lang="en-US" sz="2300" b="0" baseline="30000" dirty="0" smtClean="0">
                <a:solidFill>
                  <a:schemeClr val="tx1"/>
                </a:solidFill>
              </a:rPr>
              <a:t>th</a:t>
            </a:r>
            <a:r>
              <a:rPr lang="en-US" sz="2300" b="0" dirty="0" smtClean="0">
                <a:solidFill>
                  <a:schemeClr val="tx1"/>
                </a:solidFill>
              </a:rPr>
              <a:t> Amendment</a:t>
            </a:r>
          </a:p>
          <a:p>
            <a:pPr marL="515938" indent="-515938" eaLnBrk="1" hangingPunct="1">
              <a:spcBef>
                <a:spcPct val="50000"/>
              </a:spcBef>
              <a:buClr>
                <a:srgbClr val="D02800"/>
              </a:buClr>
              <a:buFont typeface="Wingdings" pitchFamily="2" charset="2"/>
              <a:buChar char="«"/>
            </a:pPr>
            <a:r>
              <a:rPr lang="en-US" sz="2300" dirty="0" smtClean="0">
                <a:solidFill>
                  <a:schemeClr val="tx1"/>
                </a:solidFill>
              </a:rPr>
              <a:t>Gerrymandering</a:t>
            </a:r>
          </a:p>
          <a:p>
            <a:pPr marL="515938" indent="-515938" eaLnBrk="1" hangingPunct="1">
              <a:spcBef>
                <a:spcPct val="50000"/>
              </a:spcBef>
              <a:buClr>
                <a:srgbClr val="D02800"/>
              </a:buClr>
              <a:buFont typeface="Wingdings" pitchFamily="2" charset="2"/>
              <a:buChar char="«"/>
            </a:pPr>
            <a:r>
              <a:rPr lang="en-US" sz="2300" b="0" dirty="0" smtClean="0">
                <a:solidFill>
                  <a:schemeClr val="tx1"/>
                </a:solidFill>
              </a:rPr>
              <a:t>Intimidation including </a:t>
            </a:r>
            <a:r>
              <a:rPr lang="en-US" sz="2300" i="1" dirty="0" smtClean="0">
                <a:solidFill>
                  <a:schemeClr val="tx1"/>
                </a:solidFill>
              </a:rPr>
              <a:t>lynching</a:t>
            </a:r>
          </a:p>
          <a:p>
            <a:pPr marL="515938" indent="-515938" eaLnBrk="1" hangingPunct="1">
              <a:spcBef>
                <a:spcPct val="50000"/>
              </a:spcBef>
              <a:buClr>
                <a:srgbClr val="D02800"/>
              </a:buClr>
            </a:pPr>
            <a:r>
              <a:rPr lang="en-US" i="1" dirty="0" smtClean="0">
                <a:solidFill>
                  <a:schemeClr val="tx1"/>
                </a:solidFill>
              </a:rPr>
              <a:t>RESULT: </a:t>
            </a:r>
          </a:p>
          <a:p>
            <a:pPr marL="515938" indent="-515938" eaLnBrk="1" hangingPunct="1">
              <a:spcBef>
                <a:spcPct val="50000"/>
              </a:spcBef>
              <a:buClr>
                <a:srgbClr val="D02800"/>
              </a:buClr>
              <a:buFont typeface="Arial" pitchFamily="34" charset="0"/>
              <a:buChar char="•"/>
            </a:pPr>
            <a:r>
              <a:rPr lang="en-US" sz="2300" i="1" dirty="0" smtClean="0">
                <a:solidFill>
                  <a:schemeClr val="tx1"/>
                </a:solidFill>
              </a:rPr>
              <a:t>Democratic dominance in South assured</a:t>
            </a:r>
          </a:p>
          <a:p>
            <a:pPr marL="515938" indent="-515938" eaLnBrk="1" hangingPunct="1">
              <a:spcBef>
                <a:spcPct val="50000"/>
              </a:spcBef>
              <a:buClr>
                <a:srgbClr val="D02800"/>
              </a:buClr>
              <a:buFont typeface="Arial" pitchFamily="34" charset="0"/>
              <a:buChar char="•"/>
            </a:pPr>
            <a:r>
              <a:rPr lang="en-US" sz="2300" i="1" dirty="0" smtClean="0">
                <a:solidFill>
                  <a:schemeClr val="tx1"/>
                </a:solidFill>
              </a:rPr>
              <a:t>14</a:t>
            </a:r>
            <a:r>
              <a:rPr lang="en-US" sz="2300" i="1" baseline="30000" dirty="0" smtClean="0">
                <a:solidFill>
                  <a:schemeClr val="tx1"/>
                </a:solidFill>
              </a:rPr>
              <a:t>th</a:t>
            </a:r>
            <a:r>
              <a:rPr lang="en-US" sz="2300" i="1" dirty="0" smtClean="0">
                <a:solidFill>
                  <a:schemeClr val="tx1"/>
                </a:solidFill>
              </a:rPr>
              <a:t> &amp; 15</a:t>
            </a:r>
            <a:r>
              <a:rPr lang="en-US" sz="2300" i="1" baseline="30000" dirty="0" smtClean="0">
                <a:solidFill>
                  <a:schemeClr val="tx1"/>
                </a:solidFill>
              </a:rPr>
              <a:t>th</a:t>
            </a:r>
            <a:r>
              <a:rPr lang="en-US" sz="2300" i="1" dirty="0" smtClean="0">
                <a:solidFill>
                  <a:schemeClr val="tx1"/>
                </a:solidFill>
              </a:rPr>
              <a:t> Amendments were ignored; many southern Republican voters were also denied suffrage</a:t>
            </a:r>
          </a:p>
          <a:p>
            <a:pPr marL="515938" indent="-515938" eaLnBrk="1" hangingPunct="1">
              <a:spcBef>
                <a:spcPct val="50000"/>
              </a:spcBef>
              <a:buClr>
                <a:srgbClr val="D02800"/>
              </a:buClr>
              <a:buFont typeface="Arial" pitchFamily="34" charset="0"/>
              <a:buChar char="•"/>
            </a:pPr>
            <a:r>
              <a:rPr lang="en-US" sz="2300" i="1" dirty="0" smtClean="0">
                <a:solidFill>
                  <a:schemeClr val="tx1"/>
                </a:solidFill>
              </a:rPr>
              <a:t>Full suffrage for blacks not realized until 1965!</a:t>
            </a:r>
            <a:endParaRPr lang="en-US" sz="2300" i="1" dirty="0" smtClean="0">
              <a:solidFill>
                <a:schemeClr val="tx1"/>
              </a:solidFill>
            </a:endParaRPr>
          </a:p>
          <a:p>
            <a:pPr marL="515938" indent="-515938" eaLnBrk="1" hangingPunct="1">
              <a:spcBef>
                <a:spcPct val="50000"/>
              </a:spcBef>
              <a:buClr>
                <a:srgbClr val="D02800"/>
              </a:buClr>
              <a:buFont typeface="Wingdings" pitchFamily="2" charset="2"/>
              <a:buChar char="«"/>
            </a:pPr>
            <a:endParaRPr lang="en-US" sz="2700" b="0" i="1" dirty="0">
              <a:solidFill>
                <a:srgbClr val="F02E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54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55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026"/>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75779" name="Text Box 1027"/>
          <p:cNvSpPr txBox="1">
            <a:spLocks noChangeArrowheads="1"/>
          </p:cNvSpPr>
          <p:nvPr/>
        </p:nvSpPr>
        <p:spPr bwMode="auto">
          <a:xfrm>
            <a:off x="5181600" y="2362200"/>
            <a:ext cx="3581400" cy="143192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i="1">
                <a:solidFill>
                  <a:srgbClr val="000099"/>
                </a:solidFill>
                <a:latin typeface="Insula" pitchFamily="66" charset="0"/>
              </a:rPr>
              <a:t>Colored Rule</a:t>
            </a:r>
            <a:br>
              <a:rPr lang="en-US" sz="4400" i="1">
                <a:solidFill>
                  <a:srgbClr val="000099"/>
                </a:solidFill>
                <a:latin typeface="Insula" pitchFamily="66" charset="0"/>
              </a:rPr>
            </a:br>
            <a:r>
              <a:rPr lang="en-US" sz="4400" i="1">
                <a:solidFill>
                  <a:srgbClr val="000099"/>
                </a:solidFill>
                <a:latin typeface="Insula" pitchFamily="66" charset="0"/>
              </a:rPr>
              <a:t>in the South?</a:t>
            </a:r>
          </a:p>
        </p:txBody>
      </p:sp>
      <p:pic>
        <p:nvPicPr>
          <p:cNvPr id="75780" name="Picture 1028" descr="PolCartoon-ColoredRuleInAReconstructedSouth"/>
          <p:cNvPicPr>
            <a:picLocks noChangeAspect="1" noChangeArrowheads="1"/>
          </p:cNvPicPr>
          <p:nvPr/>
        </p:nvPicPr>
        <p:blipFill>
          <a:blip r:embed="rId2" cstate="print">
            <a:lum contrast="12000"/>
          </a:blip>
          <a:srcRect/>
          <a:stretch>
            <a:fillRect/>
          </a:stretch>
        </p:blipFill>
        <p:spPr bwMode="auto">
          <a:xfrm>
            <a:off x="457200" y="304800"/>
            <a:ext cx="4545013" cy="64008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92163" name="Text Box 3"/>
          <p:cNvSpPr txBox="1">
            <a:spLocks noChangeArrowheads="1"/>
          </p:cNvSpPr>
          <p:nvPr/>
        </p:nvSpPr>
        <p:spPr bwMode="auto">
          <a:xfrm>
            <a:off x="381000" y="4413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000">
                <a:solidFill>
                  <a:srgbClr val="000099"/>
                </a:solidFill>
                <a:latin typeface="Insula" pitchFamily="66" charset="0"/>
              </a:rPr>
              <a:t>The Civil Rights Act of 1875</a:t>
            </a:r>
          </a:p>
        </p:txBody>
      </p:sp>
      <p:sp>
        <p:nvSpPr>
          <p:cNvPr id="92164" name="Text Box 4"/>
          <p:cNvSpPr txBox="1">
            <a:spLocks noChangeArrowheads="1"/>
          </p:cNvSpPr>
          <p:nvPr/>
        </p:nvSpPr>
        <p:spPr bwMode="auto">
          <a:xfrm>
            <a:off x="838200" y="1600200"/>
            <a:ext cx="7772400" cy="4578350"/>
          </a:xfrm>
          <a:prstGeom prst="rect">
            <a:avLst/>
          </a:prstGeom>
          <a:noFill/>
          <a:ln w="9525">
            <a:noFill/>
            <a:miter lim="800000"/>
            <a:headEnd/>
            <a:tailEnd/>
          </a:ln>
          <a:effectLst/>
        </p:spPr>
        <p:txBody>
          <a:bodyPr>
            <a:spAutoFit/>
          </a:bodyPr>
          <a:lstStyle/>
          <a:p>
            <a:pPr marL="515938" indent="-515938" eaLnBrk="1" hangingPunct="1">
              <a:spcBef>
                <a:spcPct val="50000"/>
              </a:spcBef>
              <a:buClr>
                <a:srgbClr val="D30A05"/>
              </a:buClr>
              <a:buFont typeface="Wingdings" pitchFamily="2" charset="2"/>
              <a:buChar char="«"/>
            </a:pPr>
            <a:r>
              <a:rPr lang="en-US" sz="2800" b="0">
                <a:solidFill>
                  <a:schemeClr val="tx1"/>
                </a:solidFill>
              </a:rPr>
              <a:t>Crime for any individual to deny full &amp;</a:t>
            </a:r>
            <a:br>
              <a:rPr lang="en-US" sz="2800" b="0">
                <a:solidFill>
                  <a:schemeClr val="tx1"/>
                </a:solidFill>
              </a:rPr>
            </a:br>
            <a:r>
              <a:rPr lang="en-US" sz="2800" b="0">
                <a:solidFill>
                  <a:schemeClr val="tx1"/>
                </a:solidFill>
              </a:rPr>
              <a:t>equal use of public conveyances and</a:t>
            </a:r>
            <a:br>
              <a:rPr lang="en-US" sz="2800" b="0">
                <a:solidFill>
                  <a:schemeClr val="tx1"/>
                </a:solidFill>
              </a:rPr>
            </a:br>
            <a:r>
              <a:rPr lang="en-US" sz="2800" b="0">
                <a:solidFill>
                  <a:schemeClr val="tx1"/>
                </a:solidFill>
              </a:rPr>
              <a:t>public places.</a:t>
            </a:r>
          </a:p>
          <a:p>
            <a:pPr marL="515938" indent="-515938" eaLnBrk="1" hangingPunct="1">
              <a:spcBef>
                <a:spcPct val="50000"/>
              </a:spcBef>
              <a:buClr>
                <a:srgbClr val="D30A05"/>
              </a:buClr>
              <a:buFont typeface="Wingdings" pitchFamily="2" charset="2"/>
              <a:buChar char="«"/>
            </a:pPr>
            <a:r>
              <a:rPr lang="en-US" sz="2800" b="0">
                <a:solidFill>
                  <a:schemeClr val="tx1"/>
                </a:solidFill>
              </a:rPr>
              <a:t>Prohibited discrimination in jury </a:t>
            </a:r>
            <a:br>
              <a:rPr lang="en-US" sz="2800" b="0">
                <a:solidFill>
                  <a:schemeClr val="tx1"/>
                </a:solidFill>
              </a:rPr>
            </a:br>
            <a:r>
              <a:rPr lang="en-US" sz="2800" b="0">
                <a:solidFill>
                  <a:schemeClr val="tx1"/>
                </a:solidFill>
              </a:rPr>
              <a:t>selection.</a:t>
            </a:r>
          </a:p>
          <a:p>
            <a:pPr marL="515938" indent="-515938" eaLnBrk="1" hangingPunct="1">
              <a:spcBef>
                <a:spcPct val="50000"/>
              </a:spcBef>
              <a:buClr>
                <a:srgbClr val="D30A05"/>
              </a:buClr>
              <a:buFont typeface="Wingdings" pitchFamily="2" charset="2"/>
              <a:buChar char="«"/>
            </a:pPr>
            <a:r>
              <a:rPr lang="en-US" sz="2800" b="0" u="sng">
                <a:solidFill>
                  <a:schemeClr val="tx1"/>
                </a:solidFill>
              </a:rPr>
              <a:t>Shortcoming</a:t>
            </a:r>
            <a:r>
              <a:rPr lang="en-US" sz="2800" b="0">
                <a:solidFill>
                  <a:schemeClr val="tx1"/>
                </a:solidFill>
              </a:rPr>
              <a:t> </a:t>
            </a:r>
            <a:r>
              <a:rPr lang="en-US" sz="2800" b="0">
                <a:solidFill>
                  <a:schemeClr val="tx1"/>
                </a:solidFill>
                <a:sym typeface="Wingdings" pitchFamily="2" charset="2"/>
              </a:rPr>
              <a:t> lacked a strong</a:t>
            </a:r>
            <a:br>
              <a:rPr lang="en-US" sz="2800" b="0">
                <a:solidFill>
                  <a:schemeClr val="tx1"/>
                </a:solidFill>
                <a:sym typeface="Wingdings" pitchFamily="2" charset="2"/>
              </a:rPr>
            </a:br>
            <a:r>
              <a:rPr lang="en-US" sz="2800" b="0">
                <a:solidFill>
                  <a:schemeClr val="tx1"/>
                </a:solidFill>
                <a:sym typeface="Wingdings" pitchFamily="2" charset="2"/>
              </a:rPr>
              <a:t>                         enforcement mechanism.</a:t>
            </a:r>
          </a:p>
          <a:p>
            <a:pPr marL="515938" indent="-515938" eaLnBrk="1" hangingPunct="1">
              <a:spcBef>
                <a:spcPct val="50000"/>
              </a:spcBef>
              <a:buClr>
                <a:srgbClr val="D30A05"/>
              </a:buClr>
              <a:buFont typeface="Wingdings" pitchFamily="2" charset="2"/>
              <a:buChar char="«"/>
            </a:pPr>
            <a:r>
              <a:rPr lang="en-US" sz="2800" b="0">
                <a:solidFill>
                  <a:schemeClr val="tx1"/>
                </a:solidFill>
                <a:sym typeface="Wingdings" pitchFamily="2" charset="2"/>
              </a:rPr>
              <a:t>No new civil rights act was attempted</a:t>
            </a:r>
            <a:br>
              <a:rPr lang="en-US" sz="2800" b="0">
                <a:solidFill>
                  <a:schemeClr val="tx1"/>
                </a:solidFill>
                <a:sym typeface="Wingdings" pitchFamily="2" charset="2"/>
              </a:rPr>
            </a:br>
            <a:r>
              <a:rPr lang="en-US" sz="2800" b="0">
                <a:solidFill>
                  <a:schemeClr val="tx1"/>
                </a:solidFill>
                <a:sym typeface="Wingdings" pitchFamily="2" charset="2"/>
              </a:rPr>
              <a:t>for 90 years!</a:t>
            </a:r>
            <a:endParaRPr lang="en-US" sz="2800" b="0"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WordArt 1026"/>
          <p:cNvSpPr>
            <a:spLocks noChangeArrowheads="1" noChangeShapeType="1" noTextEdit="1"/>
          </p:cNvSpPr>
          <p:nvPr/>
        </p:nvSpPr>
        <p:spPr bwMode="auto">
          <a:xfrm>
            <a:off x="1447800" y="990600"/>
            <a:ext cx="6400800" cy="4876800"/>
          </a:xfrm>
          <a:prstGeom prst="rect">
            <a:avLst/>
          </a:prstGeom>
        </p:spPr>
        <p:txBody>
          <a:bodyPr wrap="none" fromWordArt="1">
            <a:prstTxWarp prst="textPlain">
              <a:avLst>
                <a:gd name="adj" fmla="val 50000"/>
              </a:avLst>
            </a:prstTxWarp>
          </a:bodyPr>
          <a:lstStyle/>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The</a:t>
            </a:r>
          </a:p>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Abandonment</a:t>
            </a:r>
          </a:p>
          <a:p>
            <a:pPr algn="ctr"/>
            <a:r>
              <a:rPr lang="en-US" sz="3600" kern="10" dirty="0">
                <a:ln w="19050">
                  <a:solidFill>
                    <a:srgbClr val="000099"/>
                  </a:solidFill>
                  <a:round/>
                  <a:headEnd/>
                  <a:tailEnd/>
                </a:ln>
                <a:effectLst>
                  <a:outerShdw dist="35921" dir="2700000" algn="ctr" rotWithShape="0">
                    <a:srgbClr val="000066">
                      <a:alpha val="50000"/>
                    </a:srgbClr>
                  </a:outerShdw>
                </a:effectLst>
                <a:latin typeface="Insula"/>
              </a:rPr>
              <a:t>of Reconstruction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pic>
        <p:nvPicPr>
          <p:cNvPr id="86021" name="Picture 5" descr="GrndNtlRepBanner187612w"/>
          <p:cNvPicPr>
            <a:picLocks noChangeAspect="1" noChangeArrowheads="1"/>
          </p:cNvPicPr>
          <p:nvPr/>
        </p:nvPicPr>
        <p:blipFill>
          <a:blip r:embed="rId2" cstate="print">
            <a:lum bright="-6000" contrast="6000"/>
          </a:blip>
          <a:srcRect/>
          <a:stretch>
            <a:fillRect/>
          </a:stretch>
        </p:blipFill>
        <p:spPr bwMode="auto">
          <a:xfrm>
            <a:off x="457200" y="838200"/>
            <a:ext cx="3952875" cy="5791200"/>
          </a:xfrm>
          <a:prstGeom prst="rect">
            <a:avLst/>
          </a:prstGeom>
          <a:noFill/>
          <a:ln w="9525">
            <a:solidFill>
              <a:srgbClr val="D30A05"/>
            </a:solidFill>
            <a:miter lim="800000"/>
            <a:headEnd/>
            <a:tailEnd/>
          </a:ln>
        </p:spPr>
      </p:pic>
      <p:pic>
        <p:nvPicPr>
          <p:cNvPr id="86022" name="Picture 6" descr="GrndNatlDemBanner12w"/>
          <p:cNvPicPr>
            <a:picLocks noChangeAspect="1" noChangeArrowheads="1"/>
          </p:cNvPicPr>
          <p:nvPr/>
        </p:nvPicPr>
        <p:blipFill>
          <a:blip r:embed="rId3" cstate="print">
            <a:lum contrast="6000"/>
          </a:blip>
          <a:srcRect/>
          <a:stretch>
            <a:fillRect/>
          </a:stretch>
        </p:blipFill>
        <p:spPr bwMode="auto">
          <a:xfrm>
            <a:off x="4724400" y="838200"/>
            <a:ext cx="4033838" cy="5791200"/>
          </a:xfrm>
          <a:prstGeom prst="rect">
            <a:avLst/>
          </a:prstGeom>
          <a:noFill/>
          <a:ln w="9525">
            <a:solidFill>
              <a:srgbClr val="D30A05"/>
            </a:solidFill>
            <a:miter lim="800000"/>
            <a:headEnd/>
            <a:tailEnd/>
          </a:ln>
        </p:spPr>
      </p:pic>
      <p:sp>
        <p:nvSpPr>
          <p:cNvPr id="86023" name="Text Box 7"/>
          <p:cNvSpPr txBox="1">
            <a:spLocks noChangeArrowheads="1"/>
          </p:cNvSpPr>
          <p:nvPr/>
        </p:nvSpPr>
        <p:spPr bwMode="auto">
          <a:xfrm>
            <a:off x="381000" y="152400"/>
            <a:ext cx="8382000" cy="6858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3900">
                <a:solidFill>
                  <a:srgbClr val="000099"/>
                </a:solidFill>
                <a:latin typeface="Insula" pitchFamily="66" charset="0"/>
              </a:rPr>
              <a:t>1876 Presidential Tickets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89091"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The Political Crisis of 1877</a:t>
            </a:r>
          </a:p>
        </p:txBody>
      </p:sp>
      <p:pic>
        <p:nvPicPr>
          <p:cNvPr id="89093" name="Picture 5" descr="CountingVotes12w"/>
          <p:cNvPicPr>
            <a:picLocks noChangeAspect="1" noChangeArrowheads="1"/>
          </p:cNvPicPr>
          <p:nvPr/>
        </p:nvPicPr>
        <p:blipFill>
          <a:blip r:embed="rId2" cstate="print">
            <a:lum contrast="6000"/>
          </a:blip>
          <a:srcRect/>
          <a:stretch>
            <a:fillRect/>
          </a:stretch>
        </p:blipFill>
        <p:spPr bwMode="auto">
          <a:xfrm>
            <a:off x="457200" y="1066800"/>
            <a:ext cx="5181600" cy="3481388"/>
          </a:xfrm>
          <a:prstGeom prst="rect">
            <a:avLst/>
          </a:prstGeom>
          <a:noFill/>
          <a:ln w="9525">
            <a:solidFill>
              <a:srgbClr val="D30A05"/>
            </a:solidFill>
            <a:miter lim="800000"/>
            <a:headEnd/>
            <a:tailEnd/>
          </a:ln>
        </p:spPr>
      </p:pic>
      <p:pic>
        <p:nvPicPr>
          <p:cNvPr id="89094" name="Picture 6" descr="NatlGame12w"/>
          <p:cNvPicPr>
            <a:picLocks noChangeAspect="1" noChangeArrowheads="1"/>
          </p:cNvPicPr>
          <p:nvPr/>
        </p:nvPicPr>
        <p:blipFill>
          <a:blip r:embed="rId3" cstate="print">
            <a:lum contrast="6000"/>
          </a:blip>
          <a:srcRect l="4167" t="4173" r="4167" b="6087"/>
          <a:stretch>
            <a:fillRect/>
          </a:stretch>
        </p:blipFill>
        <p:spPr bwMode="auto">
          <a:xfrm>
            <a:off x="5410200" y="1600200"/>
            <a:ext cx="3352800" cy="3276600"/>
          </a:xfrm>
          <a:prstGeom prst="rect">
            <a:avLst/>
          </a:prstGeom>
          <a:noFill/>
          <a:ln w="9525">
            <a:solidFill>
              <a:srgbClr val="D30A05"/>
            </a:solidFill>
            <a:miter lim="800000"/>
            <a:headEnd/>
            <a:tailEnd/>
          </a:ln>
        </p:spPr>
      </p:pic>
      <p:sp>
        <p:nvSpPr>
          <p:cNvPr id="89095" name="Text Box 7"/>
          <p:cNvSpPr txBox="1">
            <a:spLocks noChangeArrowheads="1"/>
          </p:cNvSpPr>
          <p:nvPr/>
        </p:nvSpPr>
        <p:spPr bwMode="auto">
          <a:xfrm>
            <a:off x="152400" y="4724400"/>
            <a:ext cx="8763000" cy="2092881"/>
          </a:xfrm>
          <a:prstGeom prst="rect">
            <a:avLst/>
          </a:prstGeom>
          <a:noFill/>
          <a:ln w="9525">
            <a:noFill/>
            <a:miter lim="800000"/>
            <a:headEnd/>
            <a:tailEnd/>
          </a:ln>
          <a:effectLst/>
        </p:spPr>
        <p:txBody>
          <a:bodyPr wrap="square">
            <a:spAutoFit/>
          </a:bodyPr>
          <a:lstStyle/>
          <a:p>
            <a:pPr marL="515938" indent="-515938" eaLnBrk="1" hangingPunct="1">
              <a:spcBef>
                <a:spcPct val="50000"/>
              </a:spcBef>
              <a:buClr>
                <a:srgbClr val="D30A05"/>
              </a:buClr>
              <a:buFont typeface="Wingdings" pitchFamily="2" charset="2"/>
              <a:buChar char="«"/>
            </a:pPr>
            <a:r>
              <a:rPr lang="en-US" sz="2600" b="0" dirty="0">
                <a:solidFill>
                  <a:schemeClr val="tx1"/>
                </a:solidFill>
              </a:rPr>
              <a:t>“Corrupt </a:t>
            </a:r>
            <a:r>
              <a:rPr lang="en-US" sz="2600" b="0" dirty="0" smtClean="0">
                <a:solidFill>
                  <a:schemeClr val="tx1"/>
                </a:solidFill>
              </a:rPr>
              <a:t>Bargain” Part </a:t>
            </a:r>
            <a:r>
              <a:rPr lang="en-US" sz="2600" b="0" dirty="0">
                <a:solidFill>
                  <a:schemeClr val="tx1"/>
                </a:solidFill>
              </a:rPr>
              <a:t>II</a:t>
            </a:r>
            <a:r>
              <a:rPr lang="en-US" sz="2600" b="0" dirty="0" smtClean="0">
                <a:solidFill>
                  <a:schemeClr val="tx1"/>
                </a:solidFill>
              </a:rPr>
              <a:t>?</a:t>
            </a:r>
          </a:p>
          <a:p>
            <a:pPr marL="515938" indent="-515938" eaLnBrk="1" hangingPunct="1">
              <a:spcBef>
                <a:spcPct val="50000"/>
              </a:spcBef>
              <a:buClr>
                <a:srgbClr val="D30A05"/>
              </a:buClr>
              <a:buFont typeface="Wingdings" pitchFamily="2" charset="2"/>
              <a:buChar char="«"/>
            </a:pPr>
            <a:r>
              <a:rPr lang="en-US" sz="2600" b="0" dirty="0" smtClean="0">
                <a:solidFill>
                  <a:schemeClr val="tx1"/>
                </a:solidFill>
                <a:sym typeface="Wingdings" pitchFamily="2" charset="2"/>
              </a:rPr>
              <a:t>Tilden (D) led in popular vote &amp; 184-165 in electoral vote; 185 needed to win</a:t>
            </a:r>
          </a:p>
          <a:p>
            <a:pPr marL="515938" indent="-515938" eaLnBrk="1" hangingPunct="1">
              <a:spcBef>
                <a:spcPct val="50000"/>
              </a:spcBef>
              <a:buClr>
                <a:srgbClr val="D30A05"/>
              </a:buClr>
              <a:buFont typeface="Wingdings" pitchFamily="2" charset="2"/>
              <a:buChar char="«"/>
            </a:pPr>
            <a:r>
              <a:rPr lang="en-US" sz="2600" b="0" dirty="0" smtClean="0">
                <a:solidFill>
                  <a:schemeClr val="tx1"/>
                </a:solidFill>
                <a:sym typeface="Wingdings" pitchFamily="2" charset="2"/>
              </a:rPr>
              <a:t> 20 electoral votes from SC, FL, &amp; LA in question</a:t>
            </a:r>
            <a:endParaRPr lang="en-US" sz="2600" b="0" dirty="0">
              <a:solidFill>
                <a:schemeClr val="tx1"/>
              </a:solidFill>
              <a:sym typeface="Wingdings" pitchFamily="2" charset="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026"/>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09571" name="Text Box 1027"/>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Hayes Prevails</a:t>
            </a:r>
          </a:p>
        </p:txBody>
      </p:sp>
      <p:pic>
        <p:nvPicPr>
          <p:cNvPr id="109572" name="Picture 1028" descr="pol_cartoon-1876 election-1"/>
          <p:cNvPicPr>
            <a:picLocks noChangeAspect="1" noChangeArrowheads="1"/>
          </p:cNvPicPr>
          <p:nvPr/>
        </p:nvPicPr>
        <p:blipFill>
          <a:blip r:embed="rId2" cstate="print">
            <a:lum bright="-6000" contrast="6000"/>
          </a:blip>
          <a:srcRect l="1021" r="1021" b="793"/>
          <a:stretch>
            <a:fillRect/>
          </a:stretch>
        </p:blipFill>
        <p:spPr bwMode="auto">
          <a:xfrm>
            <a:off x="2286000" y="1143000"/>
            <a:ext cx="4608513" cy="5334000"/>
          </a:xfrm>
          <a:prstGeom prst="rect">
            <a:avLst/>
          </a:prstGeom>
          <a:noFill/>
          <a:ln w="9525">
            <a:solidFill>
              <a:srgbClr val="F02E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88067"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1876 Presidential Election</a:t>
            </a:r>
          </a:p>
        </p:txBody>
      </p:sp>
      <p:pic>
        <p:nvPicPr>
          <p:cNvPr id="88068" name="Picture 4" descr="1876 Election"/>
          <p:cNvPicPr>
            <a:picLocks noChangeAspect="1" noChangeArrowheads="1"/>
          </p:cNvPicPr>
          <p:nvPr/>
        </p:nvPicPr>
        <p:blipFill>
          <a:blip r:embed="rId2" cstate="print">
            <a:lum bright="12000" contrast="6000"/>
          </a:blip>
          <a:srcRect/>
          <a:stretch>
            <a:fillRect/>
          </a:stretch>
        </p:blipFill>
        <p:spPr bwMode="auto">
          <a:xfrm>
            <a:off x="304800" y="1524000"/>
            <a:ext cx="8524875" cy="4579938"/>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90115" name="Text Box 3"/>
          <p:cNvSpPr txBox="1">
            <a:spLocks noChangeArrowheads="1"/>
          </p:cNvSpPr>
          <p:nvPr/>
        </p:nvSpPr>
        <p:spPr bwMode="auto">
          <a:xfrm>
            <a:off x="381000" y="304800"/>
            <a:ext cx="8382000" cy="13716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200">
                <a:solidFill>
                  <a:srgbClr val="000099"/>
                </a:solidFill>
                <a:latin typeface="Insula" pitchFamily="66" charset="0"/>
              </a:rPr>
              <a:t>A Political Crisis:  The “Compromise” of 1877</a:t>
            </a:r>
          </a:p>
        </p:txBody>
      </p:sp>
      <p:pic>
        <p:nvPicPr>
          <p:cNvPr id="90119" name="Picture 7" descr="Inauguration12w"/>
          <p:cNvPicPr>
            <a:picLocks noChangeAspect="1" noChangeArrowheads="1"/>
          </p:cNvPicPr>
          <p:nvPr/>
        </p:nvPicPr>
        <p:blipFill>
          <a:blip r:embed="rId2" cstate="print">
            <a:lum contrast="6000"/>
          </a:blip>
          <a:srcRect l="9703" t="36000" r="11424" b="6667"/>
          <a:stretch>
            <a:fillRect/>
          </a:stretch>
        </p:blipFill>
        <p:spPr bwMode="auto">
          <a:xfrm>
            <a:off x="2438400" y="1828800"/>
            <a:ext cx="4540250" cy="46482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30723" name="Text Box 1027"/>
          <p:cNvSpPr txBox="1">
            <a:spLocks noChangeArrowheads="1"/>
          </p:cNvSpPr>
          <p:nvPr/>
        </p:nvSpPr>
        <p:spPr bwMode="auto">
          <a:xfrm>
            <a:off x="381000" y="381000"/>
            <a:ext cx="8382000" cy="823913"/>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800">
                <a:solidFill>
                  <a:srgbClr val="000099"/>
                </a:solidFill>
                <a:latin typeface="Insula" pitchFamily="66" charset="0"/>
              </a:rPr>
              <a:t>13</a:t>
            </a:r>
            <a:r>
              <a:rPr lang="en-US" sz="4800" baseline="30000">
                <a:solidFill>
                  <a:srgbClr val="000099"/>
                </a:solidFill>
                <a:latin typeface="Insula" pitchFamily="66" charset="0"/>
              </a:rPr>
              <a:t>th</a:t>
            </a:r>
            <a:r>
              <a:rPr lang="en-US" sz="4800">
                <a:solidFill>
                  <a:srgbClr val="000099"/>
                </a:solidFill>
                <a:latin typeface="Insula" pitchFamily="66" charset="0"/>
              </a:rPr>
              <a:t> Amendment</a:t>
            </a:r>
          </a:p>
        </p:txBody>
      </p:sp>
      <p:sp>
        <p:nvSpPr>
          <p:cNvPr id="30724" name="Text Box 1028"/>
          <p:cNvSpPr txBox="1">
            <a:spLocks noChangeArrowheads="1"/>
          </p:cNvSpPr>
          <p:nvPr/>
        </p:nvSpPr>
        <p:spPr bwMode="auto">
          <a:xfrm>
            <a:off x="685800" y="1524000"/>
            <a:ext cx="7924800" cy="4664075"/>
          </a:xfrm>
          <a:prstGeom prst="rect">
            <a:avLst/>
          </a:prstGeom>
          <a:noFill/>
          <a:ln w="9525">
            <a:noFill/>
            <a:miter lim="800000"/>
            <a:headEnd/>
            <a:tailEnd/>
          </a:ln>
          <a:effectLst/>
        </p:spPr>
        <p:txBody>
          <a:bodyPr>
            <a:spAutoFit/>
          </a:bodyPr>
          <a:lstStyle/>
          <a:p>
            <a:pPr marL="515938" indent="-515938" eaLnBrk="1" hangingPunct="1">
              <a:spcBef>
                <a:spcPct val="50000"/>
              </a:spcBef>
              <a:buClr>
                <a:srgbClr val="D30A05"/>
              </a:buClr>
              <a:buFont typeface="Wingdings" pitchFamily="2" charset="2"/>
              <a:buChar char="«"/>
            </a:pPr>
            <a:r>
              <a:rPr lang="en-US" sz="3000" b="0">
                <a:solidFill>
                  <a:schemeClr val="tx1"/>
                </a:solidFill>
              </a:rPr>
              <a:t>Ratified in December, 1865.</a:t>
            </a:r>
          </a:p>
          <a:p>
            <a:pPr marL="515938" indent="-515938" eaLnBrk="1" hangingPunct="1">
              <a:spcBef>
                <a:spcPct val="50000"/>
              </a:spcBef>
              <a:buClr>
                <a:srgbClr val="D30A05"/>
              </a:buClr>
              <a:buFont typeface="Wingdings" pitchFamily="2" charset="2"/>
              <a:buChar char="«"/>
            </a:pPr>
            <a:r>
              <a:rPr lang="en-US" sz="3000" b="0" i="1">
                <a:solidFill>
                  <a:schemeClr val="tx1"/>
                </a:solidFill>
              </a:rPr>
              <a:t>Neither slavery nor involuntary servitude, except as punishment for crime whereof the party shall have been duly convicted, shall exist within the United States or any place subject to their jurisdiction.</a:t>
            </a:r>
          </a:p>
          <a:p>
            <a:pPr marL="515938" indent="-515938" eaLnBrk="1" hangingPunct="1">
              <a:spcBef>
                <a:spcPct val="50000"/>
              </a:spcBef>
              <a:buClr>
                <a:srgbClr val="D30A05"/>
              </a:buClr>
              <a:buFont typeface="Wingdings" pitchFamily="2" charset="2"/>
              <a:buChar char="«"/>
            </a:pPr>
            <a:r>
              <a:rPr lang="en-US" sz="3000" b="0" i="1" u="sng">
                <a:solidFill>
                  <a:schemeClr val="tx1"/>
                </a:solidFill>
              </a:rPr>
              <a:t>Congress</a:t>
            </a:r>
            <a:r>
              <a:rPr lang="en-US" sz="3000" b="0" i="1">
                <a:solidFill>
                  <a:schemeClr val="tx1"/>
                </a:solidFill>
              </a:rPr>
              <a:t> shall have power to enforce this article by appropriate legislation.</a:t>
            </a:r>
            <a:endParaRPr lang="en-US" sz="30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WordArt 6"/>
          <p:cNvSpPr>
            <a:spLocks noChangeArrowheads="1" noChangeShapeType="1" noTextEdit="1"/>
          </p:cNvSpPr>
          <p:nvPr/>
        </p:nvSpPr>
        <p:spPr bwMode="auto">
          <a:xfrm>
            <a:off x="2133600" y="1066800"/>
            <a:ext cx="5029200" cy="4495800"/>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Black</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"Adjustment"</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in the South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15715" name="Text Box 3"/>
          <p:cNvSpPr txBox="1">
            <a:spLocks noChangeArrowheads="1"/>
          </p:cNvSpPr>
          <p:nvPr/>
        </p:nvSpPr>
        <p:spPr bwMode="auto">
          <a:xfrm>
            <a:off x="381000" y="1981200"/>
            <a:ext cx="8382000" cy="19208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6000">
                <a:solidFill>
                  <a:srgbClr val="000099"/>
                </a:solidFill>
                <a:latin typeface="Insula" pitchFamily="66" charset="0"/>
              </a:rPr>
              <a:t>Radical Reconstruction in the South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026"/>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70659" name="Text Box 1027"/>
          <p:cNvSpPr txBox="1">
            <a:spLocks noChangeArrowheads="1"/>
          </p:cNvSpPr>
          <p:nvPr/>
        </p:nvSpPr>
        <p:spPr bwMode="auto">
          <a:xfrm>
            <a:off x="381000" y="3048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000">
                <a:solidFill>
                  <a:srgbClr val="000099"/>
                </a:solidFill>
                <a:latin typeface="Insula" pitchFamily="66" charset="0"/>
              </a:rPr>
              <a:t>Black Senate &amp; House Delegates</a:t>
            </a:r>
          </a:p>
        </p:txBody>
      </p:sp>
      <p:pic>
        <p:nvPicPr>
          <p:cNvPr id="70661" name="Picture 1029" descr="1872 lithography=1st black members of Congress"/>
          <p:cNvPicPr>
            <a:picLocks noChangeAspect="1" noChangeArrowheads="1"/>
          </p:cNvPicPr>
          <p:nvPr/>
        </p:nvPicPr>
        <p:blipFill>
          <a:blip r:embed="rId2" cstate="print">
            <a:lum contrast="6000"/>
          </a:blip>
          <a:srcRect l="2005" t="1498" r="1755" b="1123"/>
          <a:stretch>
            <a:fillRect/>
          </a:stretch>
        </p:blipFill>
        <p:spPr bwMode="auto">
          <a:xfrm>
            <a:off x="152400" y="1066800"/>
            <a:ext cx="5627077" cy="3810000"/>
          </a:xfrm>
          <a:prstGeom prst="rect">
            <a:avLst/>
          </a:prstGeom>
          <a:noFill/>
          <a:ln w="9525">
            <a:solidFill>
              <a:srgbClr val="D30A05"/>
            </a:solidFill>
            <a:miter lim="800000"/>
            <a:headEnd/>
            <a:tailEnd/>
          </a:ln>
        </p:spPr>
      </p:pic>
      <p:sp>
        <p:nvSpPr>
          <p:cNvPr id="5" name="Text Box 7"/>
          <p:cNvSpPr txBox="1">
            <a:spLocks noChangeArrowheads="1"/>
          </p:cNvSpPr>
          <p:nvPr/>
        </p:nvSpPr>
        <p:spPr bwMode="auto">
          <a:xfrm>
            <a:off x="5715000" y="1600200"/>
            <a:ext cx="3276600" cy="2893100"/>
          </a:xfrm>
          <a:prstGeom prst="rect">
            <a:avLst/>
          </a:prstGeom>
          <a:noFill/>
          <a:ln w="9525">
            <a:noFill/>
            <a:miter lim="800000"/>
            <a:headEnd/>
            <a:tailEnd/>
          </a:ln>
          <a:effectLst/>
        </p:spPr>
        <p:txBody>
          <a:bodyPr wrap="square">
            <a:spAutoFit/>
          </a:bodyPr>
          <a:lstStyle/>
          <a:p>
            <a:pPr marL="339725" indent="-339725" eaLnBrk="1" hangingPunct="1">
              <a:spcBef>
                <a:spcPct val="50000"/>
              </a:spcBef>
              <a:buClr>
                <a:srgbClr val="D30A05"/>
              </a:buClr>
              <a:buFont typeface="Wingdings" pitchFamily="2" charset="2"/>
              <a:buChar char="«"/>
            </a:pPr>
            <a:r>
              <a:rPr lang="en-US" sz="2600" b="0" dirty="0" smtClean="0">
                <a:solidFill>
                  <a:schemeClr val="tx1"/>
                </a:solidFill>
              </a:rPr>
              <a:t>Mississippi elected 2 black Senators:    </a:t>
            </a:r>
            <a:r>
              <a:rPr lang="en-US" sz="2600" dirty="0" smtClean="0">
                <a:solidFill>
                  <a:schemeClr val="tx1"/>
                </a:solidFill>
              </a:rPr>
              <a:t>Hiram Revels </a:t>
            </a:r>
            <a:r>
              <a:rPr lang="en-US" sz="2600" b="0" dirty="0" smtClean="0">
                <a:solidFill>
                  <a:schemeClr val="tx1"/>
                </a:solidFill>
              </a:rPr>
              <a:t>(1870-71) &amp; </a:t>
            </a:r>
            <a:r>
              <a:rPr lang="en-US" sz="2600" dirty="0" smtClean="0">
                <a:solidFill>
                  <a:schemeClr val="tx1"/>
                </a:solidFill>
              </a:rPr>
              <a:t>Blanche K. Bruce </a:t>
            </a:r>
            <a:r>
              <a:rPr lang="en-US" sz="2600" b="0" dirty="0" smtClean="0">
                <a:solidFill>
                  <a:schemeClr val="tx1"/>
                </a:solidFill>
              </a:rPr>
              <a:t>( 1875-81)</a:t>
            </a:r>
            <a:endParaRPr lang="en-US" sz="2600" b="0" dirty="0">
              <a:solidFill>
                <a:schemeClr val="tx1"/>
              </a:solidFill>
            </a:endParaRPr>
          </a:p>
        </p:txBody>
      </p:sp>
      <p:sp>
        <p:nvSpPr>
          <p:cNvPr id="6" name="Rectangle 5"/>
          <p:cNvSpPr/>
          <p:nvPr/>
        </p:nvSpPr>
        <p:spPr>
          <a:xfrm>
            <a:off x="0" y="4876800"/>
            <a:ext cx="8991600" cy="1954381"/>
          </a:xfrm>
          <a:prstGeom prst="rect">
            <a:avLst/>
          </a:prstGeom>
        </p:spPr>
        <p:txBody>
          <a:bodyPr wrap="square">
            <a:spAutoFit/>
          </a:bodyPr>
          <a:lstStyle/>
          <a:p>
            <a:r>
              <a:rPr lang="en-US" sz="1700" dirty="0" smtClean="0"/>
              <a:t>"First Colored Senator and Representatives in the 41st and 42nd Congress of the United States." (Left to right) Senator Hiram Revels of Mississippi, Representatives Benjamin Turner of Alabama, Robert </a:t>
            </a:r>
            <a:r>
              <a:rPr lang="en-US" sz="1700" dirty="0" err="1" smtClean="0"/>
              <a:t>DeLarge</a:t>
            </a:r>
            <a:r>
              <a:rPr lang="en-US" sz="1700" dirty="0" smtClean="0"/>
              <a:t> of South Carolina, Josiah Walls of Florida, Jefferson Long of Georgia, Joseph Rainey and Robert B. Elliot of South Carolina.</a:t>
            </a:r>
            <a:r>
              <a:rPr lang="en-US" sz="1800" i="1" dirty="0" smtClean="0"/>
              <a:t/>
            </a:r>
            <a:br>
              <a:rPr lang="en-US" sz="1800" i="1" dirty="0" smtClean="0"/>
            </a:br>
            <a:r>
              <a:rPr lang="en-US" sz="1800" b="0" dirty="0" smtClean="0"/>
              <a:t>By Currier and Ives, 1872</a:t>
            </a:r>
            <a:r>
              <a:rPr lang="en-US" sz="1800" b="0" i="1" dirty="0" smtClean="0"/>
              <a:t> </a:t>
            </a:r>
            <a:br>
              <a:rPr lang="en-US" sz="1800" b="0" i="1" dirty="0" smtClean="0"/>
            </a:br>
            <a:r>
              <a:rPr lang="en-US" sz="1800" b="0" i="1" dirty="0" smtClean="0"/>
              <a:t>Courtesy of the Library of Congress</a:t>
            </a:r>
            <a:endParaRPr lang="en-US"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609600"/>
            <a:ext cx="3810000" cy="3505201"/>
          </a:xfrm>
        </p:spPr>
        <p:txBody>
          <a:bodyPr/>
          <a:lstStyle/>
          <a:p>
            <a:r>
              <a:rPr lang="en-US" sz="2600" dirty="0" smtClean="0">
                <a:latin typeface="Comic Sans MS" pitchFamily="66" charset="0"/>
              </a:rPr>
              <a:t>Revels (seated) replaces Jefferson Davis </a:t>
            </a:r>
            <a:r>
              <a:rPr lang="en-US" sz="2200" dirty="0" smtClean="0">
                <a:latin typeface="Comic Sans MS" pitchFamily="66" charset="0"/>
              </a:rPr>
              <a:t>(left; dressed as Iago from William Shakespeare's </a:t>
            </a:r>
            <a:r>
              <a:rPr lang="en-US" sz="2200" i="1" dirty="0" smtClean="0">
                <a:latin typeface="Comic Sans MS" pitchFamily="66" charset="0"/>
              </a:rPr>
              <a:t>Othello</a:t>
            </a:r>
            <a:r>
              <a:rPr lang="en-US" sz="2200" dirty="0" smtClean="0">
                <a:latin typeface="Comic Sans MS" pitchFamily="66" charset="0"/>
              </a:rPr>
              <a:t>) </a:t>
            </a:r>
            <a:r>
              <a:rPr lang="en-US" sz="2600" dirty="0" smtClean="0">
                <a:latin typeface="Comic Sans MS" pitchFamily="66" charset="0"/>
              </a:rPr>
              <a:t>in US Senate.                     </a:t>
            </a:r>
          </a:p>
          <a:p>
            <a:r>
              <a:rPr lang="en-US" sz="1800" i="1" dirty="0" smtClean="0"/>
              <a:t>Source: Harper's Weekly</a:t>
            </a:r>
            <a:r>
              <a:rPr lang="en-US" sz="1800" dirty="0" smtClean="0"/>
              <a:t> Feb. 19, 1870. Davis had been a senator from Mississippi until 1861.</a:t>
            </a:r>
            <a:endParaRPr lang="en-US" sz="1800" dirty="0"/>
          </a:p>
        </p:txBody>
      </p:sp>
      <p:pic>
        <p:nvPicPr>
          <p:cNvPr id="1026" name="Picture 2" descr="http://upload.wikimedia.org/wikipedia/commons/f/f9/Revels1870.jpg"/>
          <p:cNvPicPr>
            <a:picLocks noChangeAspect="1" noChangeArrowheads="1"/>
          </p:cNvPicPr>
          <p:nvPr/>
        </p:nvPicPr>
        <p:blipFill>
          <a:blip r:embed="rId2" cstate="print"/>
          <a:srcRect/>
          <a:stretch>
            <a:fillRect/>
          </a:stretch>
        </p:blipFill>
        <p:spPr bwMode="auto">
          <a:xfrm>
            <a:off x="0" y="254000"/>
            <a:ext cx="4419600" cy="6604000"/>
          </a:xfrm>
          <a:prstGeom prst="rect">
            <a:avLst/>
          </a:prstGeom>
          <a:noFill/>
        </p:spPr>
      </p:pic>
      <p:sp>
        <p:nvSpPr>
          <p:cNvPr id="4" name="TextBox 3"/>
          <p:cNvSpPr txBox="1"/>
          <p:nvPr/>
        </p:nvSpPr>
        <p:spPr>
          <a:xfrm>
            <a:off x="4648200" y="4191000"/>
            <a:ext cx="4495800" cy="2677656"/>
          </a:xfrm>
          <a:prstGeom prst="rect">
            <a:avLst/>
          </a:prstGeom>
          <a:noFill/>
        </p:spPr>
        <p:txBody>
          <a:bodyPr wrap="square" rtlCol="0">
            <a:spAutoFit/>
          </a:bodyPr>
          <a:lstStyle/>
          <a:p>
            <a:r>
              <a:rPr lang="en-US" i="1" dirty="0" smtClean="0"/>
              <a:t>“Time Works Wonders.”</a:t>
            </a:r>
          </a:p>
          <a:p>
            <a:r>
              <a:rPr lang="en-US" i="1" dirty="0" err="1" smtClean="0"/>
              <a:t>Iago</a:t>
            </a:r>
            <a:r>
              <a:rPr lang="en-US" i="1" dirty="0" smtClean="0"/>
              <a:t> (Jeff Davis) “For that I do suspect the lusty Moor hath </a:t>
            </a:r>
            <a:r>
              <a:rPr lang="en-US" i="1" dirty="0" err="1" smtClean="0"/>
              <a:t>leapd</a:t>
            </a:r>
            <a:r>
              <a:rPr lang="en-US" i="1" dirty="0" smtClean="0"/>
              <a:t> into my seat; The thought whereof doth like a poisonous mineral gnaw my innards”</a:t>
            </a:r>
            <a:endParaRPr 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6563"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000">
                <a:solidFill>
                  <a:srgbClr val="000099"/>
                </a:solidFill>
                <a:latin typeface="Insula" pitchFamily="66" charset="0"/>
              </a:rPr>
              <a:t>Blacks in Southern Politics</a:t>
            </a:r>
          </a:p>
        </p:txBody>
      </p:sp>
      <p:pic>
        <p:nvPicPr>
          <p:cNvPr id="66565" name="Picture 5" descr="black suffrage"/>
          <p:cNvPicPr>
            <a:picLocks noChangeAspect="1" noChangeArrowheads="1"/>
          </p:cNvPicPr>
          <p:nvPr/>
        </p:nvPicPr>
        <p:blipFill>
          <a:blip r:embed="rId2" cstate="print">
            <a:lum bright="-6000" contrast="12000"/>
          </a:blip>
          <a:srcRect t="3555" b="3999"/>
          <a:stretch>
            <a:fillRect/>
          </a:stretch>
        </p:blipFill>
        <p:spPr bwMode="auto">
          <a:xfrm>
            <a:off x="838200" y="3433763"/>
            <a:ext cx="4724400" cy="3119437"/>
          </a:xfrm>
          <a:prstGeom prst="rect">
            <a:avLst/>
          </a:prstGeom>
          <a:noFill/>
          <a:ln w="9525">
            <a:solidFill>
              <a:srgbClr val="D30A05"/>
            </a:solidFill>
            <a:miter lim="800000"/>
            <a:headEnd/>
            <a:tailEnd/>
          </a:ln>
        </p:spPr>
      </p:pic>
      <p:sp>
        <p:nvSpPr>
          <p:cNvPr id="66566" name="Text Box 6"/>
          <p:cNvSpPr txBox="1">
            <a:spLocks noChangeArrowheads="1"/>
          </p:cNvSpPr>
          <p:nvPr/>
        </p:nvSpPr>
        <p:spPr bwMode="auto">
          <a:xfrm>
            <a:off x="609600" y="1143000"/>
            <a:ext cx="8077200" cy="2149475"/>
          </a:xfrm>
          <a:prstGeom prst="rect">
            <a:avLst/>
          </a:prstGeom>
          <a:noFill/>
          <a:ln w="9525">
            <a:noFill/>
            <a:miter lim="800000"/>
            <a:headEnd/>
            <a:tailEnd/>
          </a:ln>
          <a:effectLst/>
        </p:spPr>
        <p:txBody>
          <a:bodyPr>
            <a:spAutoFit/>
          </a:bodyPr>
          <a:lstStyle/>
          <a:p>
            <a:pPr marL="457200" indent="-457200" eaLnBrk="1" hangingPunct="1">
              <a:spcBef>
                <a:spcPct val="50000"/>
              </a:spcBef>
              <a:buClr>
                <a:srgbClr val="D30A05"/>
              </a:buClr>
              <a:buFont typeface="Wingdings" pitchFamily="2" charset="2"/>
              <a:buChar char="«"/>
              <a:tabLst>
                <a:tab pos="398463" algn="l"/>
              </a:tabLst>
            </a:pPr>
            <a:r>
              <a:rPr lang="en-US" sz="2700" b="0" dirty="0">
                <a:solidFill>
                  <a:schemeClr val="tx1"/>
                </a:solidFill>
              </a:rPr>
              <a:t>Core voters were black veterans.</a:t>
            </a:r>
          </a:p>
          <a:p>
            <a:pPr marL="457200" indent="-457200" eaLnBrk="1" hangingPunct="1">
              <a:spcBef>
                <a:spcPct val="50000"/>
              </a:spcBef>
              <a:buClr>
                <a:srgbClr val="D30A05"/>
              </a:buClr>
              <a:buFont typeface="Wingdings" pitchFamily="2" charset="2"/>
              <a:buChar char="«"/>
              <a:tabLst>
                <a:tab pos="398463" algn="l"/>
              </a:tabLst>
            </a:pPr>
            <a:r>
              <a:rPr lang="en-US" sz="2700" b="0" dirty="0">
                <a:solidFill>
                  <a:schemeClr val="tx1"/>
                </a:solidFill>
              </a:rPr>
              <a:t>Blacks were politically unprepared.</a:t>
            </a:r>
          </a:p>
          <a:p>
            <a:pPr marL="457200" indent="-457200" eaLnBrk="1" hangingPunct="1">
              <a:spcBef>
                <a:spcPct val="50000"/>
              </a:spcBef>
              <a:buClr>
                <a:srgbClr val="D30A05"/>
              </a:buClr>
              <a:buFont typeface="Wingdings" pitchFamily="2" charset="2"/>
              <a:buChar char="«"/>
              <a:tabLst>
                <a:tab pos="398463" algn="l"/>
              </a:tabLst>
            </a:pPr>
            <a:r>
              <a:rPr lang="en-US" sz="2700" b="0" dirty="0">
                <a:solidFill>
                  <a:schemeClr val="tx1"/>
                </a:solidFill>
              </a:rPr>
              <a:t>Blacks could register and vote in states since 1867.</a:t>
            </a:r>
            <a:endParaRPr lang="en-US" sz="2700" b="0" dirty="0">
              <a:solidFill>
                <a:schemeClr val="tx1"/>
              </a:solidFill>
              <a:sym typeface="Wingdings" pitchFamily="2" charset="2"/>
            </a:endParaRPr>
          </a:p>
        </p:txBody>
      </p:sp>
      <p:sp>
        <p:nvSpPr>
          <p:cNvPr id="66567" name="Text Box 7"/>
          <p:cNvSpPr txBox="1">
            <a:spLocks noChangeArrowheads="1"/>
          </p:cNvSpPr>
          <p:nvPr/>
        </p:nvSpPr>
        <p:spPr bwMode="auto">
          <a:xfrm>
            <a:off x="5791200" y="3429000"/>
            <a:ext cx="2971800" cy="1736725"/>
          </a:xfrm>
          <a:prstGeom prst="rect">
            <a:avLst/>
          </a:prstGeom>
          <a:noFill/>
          <a:ln w="9525">
            <a:noFill/>
            <a:miter lim="800000"/>
            <a:headEnd/>
            <a:tailEnd/>
          </a:ln>
          <a:effectLst/>
        </p:spPr>
        <p:txBody>
          <a:bodyPr>
            <a:spAutoFit/>
          </a:bodyPr>
          <a:lstStyle/>
          <a:p>
            <a:pPr marL="403225" indent="-403225" eaLnBrk="1" hangingPunct="1">
              <a:spcBef>
                <a:spcPct val="50000"/>
              </a:spcBef>
              <a:buClr>
                <a:srgbClr val="D30A05"/>
              </a:buClr>
              <a:buFont typeface="Wingdings" pitchFamily="2" charset="2"/>
              <a:buChar char="«"/>
            </a:pPr>
            <a:r>
              <a:rPr lang="en-US" sz="2700" b="0">
                <a:solidFill>
                  <a:schemeClr val="tx1"/>
                </a:solidFill>
              </a:rPr>
              <a:t>The 15</a:t>
            </a:r>
            <a:r>
              <a:rPr lang="en-US" sz="2700" b="0" baseline="30000">
                <a:solidFill>
                  <a:schemeClr val="tx1"/>
                </a:solidFill>
              </a:rPr>
              <a:t>th</a:t>
            </a:r>
            <a:r>
              <a:rPr lang="en-US" sz="2700" b="0">
                <a:solidFill>
                  <a:schemeClr val="tx1"/>
                </a:solidFill>
              </a:rPr>
              <a:t>     Amendment    guaranteed</a:t>
            </a:r>
            <a:br>
              <a:rPr lang="en-US" sz="2700" b="0">
                <a:solidFill>
                  <a:schemeClr val="tx1"/>
                </a:solidFill>
              </a:rPr>
            </a:br>
            <a:r>
              <a:rPr lang="en-US" sz="2700" b="0">
                <a:solidFill>
                  <a:schemeClr val="tx1"/>
                </a:solidFill>
              </a:rPr>
              <a:t>federal voting.</a:t>
            </a:r>
            <a:endParaRPr lang="en-US" sz="2700" b="0">
              <a:solidFill>
                <a:schemeClr val="tx1"/>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4515" name="Text Box 3"/>
          <p:cNvSpPr txBox="1">
            <a:spLocks noChangeArrowheads="1"/>
          </p:cNvSpPr>
          <p:nvPr/>
        </p:nvSpPr>
        <p:spPr bwMode="auto">
          <a:xfrm>
            <a:off x="0" y="381000"/>
            <a:ext cx="9144000" cy="6858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3900">
                <a:solidFill>
                  <a:srgbClr val="000099"/>
                </a:solidFill>
                <a:latin typeface="Insula" pitchFamily="66" charset="0"/>
              </a:rPr>
              <a:t>Black &amp; White Political Participation</a:t>
            </a:r>
          </a:p>
        </p:txBody>
      </p:sp>
      <p:pic>
        <p:nvPicPr>
          <p:cNvPr id="64517" name="Picture 5" descr="map-black&amp;white participation in Reconstruction"/>
          <p:cNvPicPr>
            <a:picLocks noChangeAspect="1" noChangeArrowheads="1"/>
          </p:cNvPicPr>
          <p:nvPr/>
        </p:nvPicPr>
        <p:blipFill>
          <a:blip r:embed="rId2" cstate="print">
            <a:lum contrast="6000"/>
          </a:blip>
          <a:srcRect b="4128"/>
          <a:stretch>
            <a:fillRect/>
          </a:stretch>
        </p:blipFill>
        <p:spPr bwMode="auto">
          <a:xfrm>
            <a:off x="762000" y="1371600"/>
            <a:ext cx="7772400" cy="4918075"/>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82947" name="Text Box 3"/>
          <p:cNvSpPr txBox="1">
            <a:spLocks noChangeArrowheads="1"/>
          </p:cNvSpPr>
          <p:nvPr/>
        </p:nvSpPr>
        <p:spPr bwMode="auto">
          <a:xfrm>
            <a:off x="0" y="244475"/>
            <a:ext cx="9144000" cy="127952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3900">
                <a:solidFill>
                  <a:srgbClr val="000099"/>
                </a:solidFill>
                <a:latin typeface="Insula" pitchFamily="66" charset="0"/>
              </a:rPr>
              <a:t>Establishment of Historically </a:t>
            </a:r>
            <a:br>
              <a:rPr lang="en-US" sz="3900">
                <a:solidFill>
                  <a:srgbClr val="000099"/>
                </a:solidFill>
                <a:latin typeface="Insula" pitchFamily="66" charset="0"/>
              </a:rPr>
            </a:br>
            <a:r>
              <a:rPr lang="en-US" sz="3900">
                <a:solidFill>
                  <a:srgbClr val="000099"/>
                </a:solidFill>
                <a:latin typeface="Insula" pitchFamily="66" charset="0"/>
              </a:rPr>
              <a:t>Black Colleges in the South</a:t>
            </a:r>
          </a:p>
        </p:txBody>
      </p:sp>
      <p:pic>
        <p:nvPicPr>
          <p:cNvPr id="82949" name="Picture 5" descr="ch16_08"/>
          <p:cNvPicPr>
            <a:picLocks noChangeAspect="1" noChangeArrowheads="1"/>
          </p:cNvPicPr>
          <p:nvPr/>
        </p:nvPicPr>
        <p:blipFill>
          <a:blip r:embed="rId2" cstate="print">
            <a:lum bright="-6000" contrast="18000"/>
          </a:blip>
          <a:srcRect l="1389" t="26505" r="1389" b="854"/>
          <a:stretch>
            <a:fillRect/>
          </a:stretch>
        </p:blipFill>
        <p:spPr bwMode="auto">
          <a:xfrm>
            <a:off x="1905000" y="1617663"/>
            <a:ext cx="5486400" cy="4859337"/>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116739" name="Text Box 3"/>
          <p:cNvSpPr txBox="1">
            <a:spLocks noChangeArrowheads="1"/>
          </p:cNvSpPr>
          <p:nvPr/>
        </p:nvSpPr>
        <p:spPr bwMode="auto">
          <a:xfrm>
            <a:off x="381000" y="76201"/>
            <a:ext cx="8382000" cy="707886"/>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pPr>
            <a:r>
              <a:rPr lang="en-US" sz="4000" dirty="0">
                <a:solidFill>
                  <a:srgbClr val="000099"/>
                </a:solidFill>
                <a:latin typeface="Insula" pitchFamily="66" charset="0"/>
              </a:rPr>
              <a:t>Corruption in State Legislatures</a:t>
            </a:r>
          </a:p>
        </p:txBody>
      </p:sp>
      <p:sp>
        <p:nvSpPr>
          <p:cNvPr id="116741" name="Text Box 5"/>
          <p:cNvSpPr txBox="1">
            <a:spLocks noChangeArrowheads="1"/>
          </p:cNvSpPr>
          <p:nvPr/>
        </p:nvSpPr>
        <p:spPr bwMode="auto">
          <a:xfrm>
            <a:off x="533400" y="762000"/>
            <a:ext cx="8077200" cy="2631490"/>
          </a:xfrm>
          <a:prstGeom prst="rect">
            <a:avLst/>
          </a:prstGeom>
          <a:noFill/>
          <a:ln w="9525">
            <a:noFill/>
            <a:miter lim="800000"/>
            <a:headEnd/>
            <a:tailEnd/>
          </a:ln>
          <a:effectLst/>
        </p:spPr>
        <p:txBody>
          <a:bodyPr wrap="square">
            <a:spAutoFit/>
          </a:bodyPr>
          <a:lstStyle/>
          <a:p>
            <a:pPr marL="457200" indent="-457200" eaLnBrk="1" hangingPunct="1">
              <a:spcBef>
                <a:spcPct val="50000"/>
              </a:spcBef>
              <a:buClr>
                <a:srgbClr val="D30A05"/>
              </a:buClr>
              <a:buFont typeface="Wingdings" pitchFamily="2" charset="2"/>
              <a:buChar char="«"/>
              <a:tabLst>
                <a:tab pos="398463" algn="l"/>
              </a:tabLst>
            </a:pPr>
            <a:r>
              <a:rPr lang="en-US" sz="4000" b="0" dirty="0" smtClean="0">
                <a:solidFill>
                  <a:schemeClr val="tx1"/>
                </a:solidFill>
              </a:rPr>
              <a:t>Scalawags</a:t>
            </a:r>
          </a:p>
          <a:p>
            <a:pPr marL="457200" indent="-457200" eaLnBrk="1" hangingPunct="1">
              <a:spcBef>
                <a:spcPct val="50000"/>
              </a:spcBef>
              <a:buClr>
                <a:srgbClr val="D30A05"/>
              </a:buClr>
              <a:tabLst>
                <a:tab pos="398463" algn="l"/>
              </a:tabLst>
            </a:pPr>
            <a:r>
              <a:rPr lang="en-US" sz="2600" b="0" dirty="0" smtClean="0">
                <a:solidFill>
                  <a:schemeClr val="tx1"/>
                </a:solidFill>
              </a:rPr>
              <a:t>			-native white southerners who cooperated 	with the Republicans </a:t>
            </a:r>
            <a:endParaRPr lang="en-US" sz="2600" b="0" dirty="0">
              <a:solidFill>
                <a:schemeClr val="tx1"/>
              </a:solidFill>
            </a:endParaRPr>
          </a:p>
          <a:p>
            <a:pPr marL="457200" indent="-457200" eaLnBrk="1" hangingPunct="1">
              <a:spcBef>
                <a:spcPct val="50000"/>
              </a:spcBef>
              <a:buClr>
                <a:srgbClr val="D30A05"/>
              </a:buClr>
              <a:buFont typeface="Wingdings" pitchFamily="2" charset="2"/>
              <a:buChar char="«"/>
              <a:tabLst>
                <a:tab pos="398463" algn="l"/>
              </a:tabLst>
            </a:pPr>
            <a:r>
              <a:rPr lang="en-US" sz="4000" b="0" dirty="0">
                <a:solidFill>
                  <a:schemeClr val="tx1"/>
                </a:solidFill>
              </a:rPr>
              <a:t>Carpetbaggers</a:t>
            </a:r>
          </a:p>
        </p:txBody>
      </p:sp>
      <p:sp>
        <p:nvSpPr>
          <p:cNvPr id="5" name="Rectangle 4"/>
          <p:cNvSpPr/>
          <p:nvPr/>
        </p:nvSpPr>
        <p:spPr>
          <a:xfrm>
            <a:off x="152400" y="3276601"/>
            <a:ext cx="8839200" cy="3539430"/>
          </a:xfrm>
          <a:prstGeom prst="rect">
            <a:avLst/>
          </a:prstGeom>
        </p:spPr>
        <p:txBody>
          <a:bodyPr wrap="square">
            <a:spAutoFit/>
          </a:bodyPr>
          <a:lstStyle/>
          <a:p>
            <a:r>
              <a:rPr lang="en-US" sz="1600" b="0" dirty="0" smtClean="0"/>
              <a:t>“Since reconstruction, the masses of my people have been, as it were, enslaved in mind by unprincipled adventurers, who, caring nothing for country, were willing to stoop to anything no matter how infamous, to secure power to themselves, and perpetuate it..... My people have been told by these schemers, when men have been placed on the ticket who were notoriously corrupt and dishonest, that they must vote for them; that the salvation of the party depended upon it; that the man who scratched a ticket was not a Republican. This is only one of the many means these unprincipled demagogues have devised to perpetuate the intellectual bondage of my people.... The bitterness and hate created by the late civil strife has, in my opinion, been obliterated in this state, except perhaps in some localities, and would have long since been entirely obliterated, were it not for some unprincipled men who would keep alive the bitterness of the past, and inculcate a hatred between the races, in order that they may aggrandize themselves by office, and its emoluments, to control my people, the effect of which is to degrade them.”</a:t>
            </a:r>
          </a:p>
          <a:p>
            <a:r>
              <a:rPr lang="en-US" sz="1600" b="0" dirty="0" smtClean="0"/>
              <a:t> – Hiram Revels in letter to Republican Ulysses S. Grant, Nov. 6, 1875</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8611" name="Text Box 3"/>
          <p:cNvSpPr txBox="1">
            <a:spLocks noChangeArrowheads="1"/>
          </p:cNvSpPr>
          <p:nvPr/>
        </p:nvSpPr>
        <p:spPr bwMode="auto">
          <a:xfrm>
            <a:off x="381000" y="3048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000">
                <a:solidFill>
                  <a:srgbClr val="000099"/>
                </a:solidFill>
                <a:latin typeface="Insula" pitchFamily="66" charset="0"/>
              </a:rPr>
              <a:t>The “Invisible Empire of the South”</a:t>
            </a:r>
          </a:p>
        </p:txBody>
      </p:sp>
      <p:pic>
        <p:nvPicPr>
          <p:cNvPr id="68613" name="Picture 5" descr="KKK-1868"/>
          <p:cNvPicPr>
            <a:picLocks noChangeAspect="1" noChangeArrowheads="1"/>
          </p:cNvPicPr>
          <p:nvPr/>
        </p:nvPicPr>
        <p:blipFill>
          <a:blip r:embed="rId2" cstate="print">
            <a:lum bright="-6000" contrast="6000"/>
          </a:blip>
          <a:srcRect/>
          <a:stretch>
            <a:fillRect/>
          </a:stretch>
        </p:blipFill>
        <p:spPr bwMode="auto">
          <a:xfrm>
            <a:off x="565150" y="1219200"/>
            <a:ext cx="3625850" cy="5181600"/>
          </a:xfrm>
          <a:prstGeom prst="rect">
            <a:avLst/>
          </a:prstGeom>
          <a:noFill/>
          <a:ln w="9525">
            <a:solidFill>
              <a:srgbClr val="D30A05"/>
            </a:solidFill>
            <a:miter lim="800000"/>
            <a:headEnd/>
            <a:tailEnd/>
          </a:ln>
        </p:spPr>
      </p:pic>
      <p:pic>
        <p:nvPicPr>
          <p:cNvPr id="68614" name="Picture 6" descr="lynching"/>
          <p:cNvPicPr>
            <a:picLocks noChangeAspect="1" noChangeArrowheads="1"/>
          </p:cNvPicPr>
          <p:nvPr/>
        </p:nvPicPr>
        <p:blipFill>
          <a:blip r:embed="rId3" cstate="print">
            <a:lum contrast="6000"/>
          </a:blip>
          <a:srcRect l="4883" t="1472" r="2339" b="24908"/>
          <a:stretch>
            <a:fillRect/>
          </a:stretch>
        </p:blipFill>
        <p:spPr bwMode="auto">
          <a:xfrm>
            <a:off x="4729163" y="1219200"/>
            <a:ext cx="3881437" cy="51054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9635" name="Text Box 3"/>
          <p:cNvSpPr txBox="1">
            <a:spLocks noChangeArrowheads="1"/>
          </p:cNvSpPr>
          <p:nvPr/>
        </p:nvSpPr>
        <p:spPr bwMode="auto">
          <a:xfrm>
            <a:off x="381000" y="0"/>
            <a:ext cx="8382000" cy="707886"/>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pPr>
            <a:r>
              <a:rPr lang="en-US" sz="4000" dirty="0">
                <a:solidFill>
                  <a:srgbClr val="000099"/>
                </a:solidFill>
                <a:latin typeface="Insula" pitchFamily="66" charset="0"/>
              </a:rPr>
              <a:t>The Failure of Federal Enforcement</a:t>
            </a:r>
          </a:p>
        </p:txBody>
      </p:sp>
      <p:sp>
        <p:nvSpPr>
          <p:cNvPr id="69639" name="Text Box 7"/>
          <p:cNvSpPr txBox="1">
            <a:spLocks noChangeArrowheads="1"/>
          </p:cNvSpPr>
          <p:nvPr/>
        </p:nvSpPr>
        <p:spPr bwMode="auto">
          <a:xfrm>
            <a:off x="0" y="685800"/>
            <a:ext cx="9144000" cy="1754326"/>
          </a:xfrm>
          <a:prstGeom prst="rect">
            <a:avLst/>
          </a:prstGeom>
          <a:noFill/>
          <a:ln w="9525">
            <a:noFill/>
            <a:miter lim="800000"/>
            <a:headEnd/>
            <a:tailEnd/>
          </a:ln>
          <a:effectLst/>
        </p:spPr>
        <p:txBody>
          <a:bodyPr wrap="square">
            <a:spAutoFit/>
          </a:bodyPr>
          <a:lstStyle/>
          <a:p>
            <a:pPr marL="633413" indent="-633413" eaLnBrk="1" hangingPunct="1">
              <a:spcBef>
                <a:spcPct val="50000"/>
              </a:spcBef>
              <a:buClr>
                <a:srgbClr val="D30A05"/>
              </a:buClr>
              <a:buFont typeface="Wingdings" pitchFamily="2" charset="2"/>
              <a:buChar char="«"/>
            </a:pPr>
            <a:r>
              <a:rPr lang="en-US" dirty="0">
                <a:solidFill>
                  <a:srgbClr val="F02E00"/>
                </a:solidFill>
              </a:rPr>
              <a:t>Enforcement Acts</a:t>
            </a:r>
            <a:r>
              <a:rPr lang="en-US" b="0" dirty="0">
                <a:solidFill>
                  <a:schemeClr val="tx1"/>
                </a:solidFill>
              </a:rPr>
              <a:t> of 1870 &amp; 1871 </a:t>
            </a:r>
            <a:r>
              <a:rPr lang="en-US" sz="2000" b="0" dirty="0">
                <a:solidFill>
                  <a:schemeClr val="tx1"/>
                </a:solidFill>
              </a:rPr>
              <a:t>[also known as the KKK Act</a:t>
            </a:r>
            <a:r>
              <a:rPr lang="en-US" sz="2000" b="0" dirty="0" smtClean="0">
                <a:solidFill>
                  <a:schemeClr val="tx1"/>
                </a:solidFill>
              </a:rPr>
              <a:t>].</a:t>
            </a:r>
          </a:p>
          <a:p>
            <a:pPr marL="633413" indent="-633413" eaLnBrk="1" hangingPunct="1">
              <a:spcBef>
                <a:spcPct val="50000"/>
              </a:spcBef>
              <a:buClr>
                <a:srgbClr val="D30A05"/>
              </a:buClr>
              <a:buFont typeface="Wingdings" pitchFamily="2" charset="2"/>
              <a:buChar char="«"/>
            </a:pPr>
            <a:r>
              <a:rPr lang="en-US" dirty="0" smtClean="0">
                <a:solidFill>
                  <a:srgbClr val="FF0000"/>
                </a:solidFill>
              </a:rPr>
              <a:t>Amnesty Act</a:t>
            </a:r>
            <a:r>
              <a:rPr lang="en-US" b="0" i="1" dirty="0" smtClean="0">
                <a:solidFill>
                  <a:schemeClr val="tx1"/>
                </a:solidFill>
              </a:rPr>
              <a:t> </a:t>
            </a:r>
            <a:r>
              <a:rPr lang="en-US" b="0" dirty="0" smtClean="0">
                <a:solidFill>
                  <a:schemeClr val="tx1"/>
                </a:solidFill>
              </a:rPr>
              <a:t>of 1872: returned voting rights &amp; right to hold office to 150,000 former Confederates who’d lost them when 14</a:t>
            </a:r>
            <a:r>
              <a:rPr lang="en-US" b="0" baseline="30000" dirty="0" smtClean="0">
                <a:solidFill>
                  <a:schemeClr val="tx1"/>
                </a:solidFill>
              </a:rPr>
              <a:t>th</a:t>
            </a:r>
            <a:r>
              <a:rPr lang="en-US" b="0" dirty="0" smtClean="0">
                <a:solidFill>
                  <a:schemeClr val="tx1"/>
                </a:solidFill>
              </a:rPr>
              <a:t> Amendment was ratified</a:t>
            </a:r>
            <a:endParaRPr lang="en-US" b="0" i="1" dirty="0">
              <a:solidFill>
                <a:schemeClr val="tx1"/>
              </a:solidFill>
            </a:endParaRPr>
          </a:p>
        </p:txBody>
      </p:sp>
      <p:pic>
        <p:nvPicPr>
          <p:cNvPr id="69641" name="Picture 9" descr="KKK"/>
          <p:cNvPicPr>
            <a:picLocks noChangeAspect="1" noChangeArrowheads="1"/>
          </p:cNvPicPr>
          <p:nvPr/>
        </p:nvPicPr>
        <p:blipFill>
          <a:blip r:embed="rId2" cstate="print">
            <a:lum bright="18000" contrast="12000"/>
          </a:blip>
          <a:srcRect l="5797" t="7343" r="5797" b="8221"/>
          <a:stretch>
            <a:fillRect/>
          </a:stretch>
        </p:blipFill>
        <p:spPr bwMode="auto">
          <a:xfrm>
            <a:off x="0" y="2930525"/>
            <a:ext cx="5209257" cy="3927475"/>
          </a:xfrm>
          <a:prstGeom prst="rect">
            <a:avLst/>
          </a:prstGeom>
          <a:noFill/>
          <a:ln w="9525">
            <a:solidFill>
              <a:srgbClr val="D30A05"/>
            </a:solidFill>
            <a:miter lim="800000"/>
            <a:headEnd/>
            <a:tailEnd/>
          </a:ln>
        </p:spPr>
      </p:pic>
      <p:sp>
        <p:nvSpPr>
          <p:cNvPr id="69645" name="Text Box 13"/>
          <p:cNvSpPr txBox="1">
            <a:spLocks noChangeArrowheads="1"/>
          </p:cNvSpPr>
          <p:nvPr/>
        </p:nvSpPr>
        <p:spPr bwMode="auto">
          <a:xfrm>
            <a:off x="5181600" y="2438400"/>
            <a:ext cx="3810000" cy="5078313"/>
          </a:xfrm>
          <a:prstGeom prst="rect">
            <a:avLst/>
          </a:prstGeom>
          <a:noFill/>
          <a:ln w="9525">
            <a:noFill/>
            <a:miter lim="800000"/>
            <a:headEnd/>
            <a:tailEnd/>
          </a:ln>
          <a:effectLst/>
        </p:spPr>
        <p:txBody>
          <a:bodyPr wrap="square">
            <a:spAutoFit/>
          </a:bodyPr>
          <a:lstStyle/>
          <a:p>
            <a:pPr marL="403225" indent="-403225" eaLnBrk="1" hangingPunct="1">
              <a:spcBef>
                <a:spcPct val="50000"/>
              </a:spcBef>
              <a:buClr>
                <a:srgbClr val="D30A05"/>
              </a:buClr>
              <a:buFont typeface="Wingdings" pitchFamily="2" charset="2"/>
              <a:buChar char="«"/>
            </a:pPr>
            <a:r>
              <a:rPr lang="en-US" sz="2600" b="0" dirty="0">
                <a:solidFill>
                  <a:schemeClr val="tx1"/>
                </a:solidFill>
              </a:rPr>
              <a:t>“The Lost </a:t>
            </a:r>
            <a:r>
              <a:rPr lang="en-US" sz="2600" b="0" dirty="0" smtClean="0">
                <a:solidFill>
                  <a:schemeClr val="tx1"/>
                </a:solidFill>
              </a:rPr>
              <a:t>Cause”:   </a:t>
            </a:r>
            <a:r>
              <a:rPr lang="en-US" sz="2000" b="0" dirty="0" smtClean="0">
                <a:solidFill>
                  <a:schemeClr val="tx1"/>
                </a:solidFill>
              </a:rPr>
              <a:t>Southern white resentment &amp; humiliation continued &amp; led to violence &amp; discrimination toward African-Americans</a:t>
            </a:r>
            <a:endParaRPr lang="en-US" sz="2600" b="0" dirty="0">
              <a:solidFill>
                <a:schemeClr val="tx1"/>
              </a:solidFill>
            </a:endParaRPr>
          </a:p>
          <a:p>
            <a:pPr marL="403225" lvl="1" indent="-403225" eaLnBrk="1" hangingPunct="1">
              <a:spcBef>
                <a:spcPct val="50000"/>
              </a:spcBef>
              <a:buClr>
                <a:srgbClr val="D30A05"/>
              </a:buClr>
              <a:buFont typeface="Wingdings" pitchFamily="2" charset="2"/>
              <a:buChar char="«"/>
            </a:pPr>
            <a:r>
              <a:rPr lang="en-US" sz="2600" dirty="0" smtClean="0">
                <a:solidFill>
                  <a:srgbClr val="F02E00"/>
                </a:solidFill>
              </a:rPr>
              <a:t>Redeemers</a:t>
            </a:r>
            <a:r>
              <a:rPr lang="en-US" sz="2600" dirty="0" smtClean="0">
                <a:solidFill>
                  <a:schemeClr val="tx1"/>
                </a:solidFill>
              </a:rPr>
              <a:t> </a:t>
            </a:r>
            <a:r>
              <a:rPr lang="en-US" sz="2000" b="0" dirty="0">
                <a:solidFill>
                  <a:schemeClr val="tx1"/>
                </a:solidFill>
              </a:rPr>
              <a:t>(prewar</a:t>
            </a:r>
            <a:br>
              <a:rPr lang="en-US" sz="2000" b="0" dirty="0">
                <a:solidFill>
                  <a:schemeClr val="tx1"/>
                </a:solidFill>
              </a:rPr>
            </a:br>
            <a:r>
              <a:rPr lang="en-US" sz="2000" b="0" dirty="0">
                <a:solidFill>
                  <a:schemeClr val="tx1"/>
                </a:solidFill>
              </a:rPr>
              <a:t>Democrats and Union Whigs</a:t>
            </a:r>
            <a:r>
              <a:rPr lang="en-US" sz="2000" b="0" dirty="0" smtClean="0">
                <a:solidFill>
                  <a:schemeClr val="tx1"/>
                </a:solidFill>
              </a:rPr>
              <a:t>) </a:t>
            </a:r>
            <a:r>
              <a:rPr lang="en-US" sz="2000" b="0" i="1" dirty="0" smtClean="0">
                <a:solidFill>
                  <a:schemeClr val="tx1"/>
                </a:solidFill>
              </a:rPr>
              <a:t>-rejected legitimacy of the slavery amendments; believed rights of freed slaves COULD still be restricted</a:t>
            </a:r>
          </a:p>
          <a:p>
            <a:pPr marL="403225" indent="-403225" eaLnBrk="1" hangingPunct="1">
              <a:spcBef>
                <a:spcPct val="50000"/>
              </a:spcBef>
              <a:buClr>
                <a:srgbClr val="D30A05"/>
              </a:buClr>
              <a:buFont typeface="Wingdings" pitchFamily="2" charset="2"/>
              <a:buChar char="«"/>
            </a:pPr>
            <a:endParaRPr lang="en-US" sz="2600" b="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9">
                                            <p:txEl>
                                              <p:pRg st="0" end="0"/>
                                            </p:txEl>
                                          </p:spTgt>
                                        </p:tgtEl>
                                        <p:attrNameLst>
                                          <p:attrName>style.visibility</p:attrName>
                                        </p:attrNameLst>
                                      </p:cBhvr>
                                      <p:to>
                                        <p:strVal val="visible"/>
                                      </p:to>
                                    </p:set>
                                    <p:animEffect transition="in" filter="fade">
                                      <p:cBhvr>
                                        <p:cTn id="7" dur="1000"/>
                                        <p:tgtEl>
                                          <p:spTgt spid="696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9">
                                            <p:txEl>
                                              <p:pRg st="1" end="1"/>
                                            </p:txEl>
                                          </p:spTgt>
                                        </p:tgtEl>
                                        <p:attrNameLst>
                                          <p:attrName>style.visibility</p:attrName>
                                        </p:attrNameLst>
                                      </p:cBhvr>
                                      <p:to>
                                        <p:strVal val="visible"/>
                                      </p:to>
                                    </p:set>
                                    <p:animEffect transition="in" filter="fade">
                                      <p:cBhvr>
                                        <p:cTn id="12" dur="1000"/>
                                        <p:tgtEl>
                                          <p:spTgt spid="696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45">
                                            <p:txEl>
                                              <p:pRg st="0" end="0"/>
                                            </p:txEl>
                                          </p:spTgt>
                                        </p:tgtEl>
                                        <p:attrNameLst>
                                          <p:attrName>style.visibility</p:attrName>
                                        </p:attrNameLst>
                                      </p:cBhvr>
                                      <p:to>
                                        <p:strVal val="visible"/>
                                      </p:to>
                                    </p:set>
                                    <p:animEffect transition="in" filter="fade">
                                      <p:cBhvr>
                                        <p:cTn id="17" dur="1000"/>
                                        <p:tgtEl>
                                          <p:spTgt spid="696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45">
                                            <p:txEl>
                                              <p:pRg st="1" end="1"/>
                                            </p:txEl>
                                          </p:spTgt>
                                        </p:tgtEl>
                                        <p:attrNameLst>
                                          <p:attrName>style.visibility</p:attrName>
                                        </p:attrNameLst>
                                      </p:cBhvr>
                                      <p:to>
                                        <p:strVal val="visible"/>
                                      </p:to>
                                    </p:set>
                                    <p:animEffect transition="in" filter="fade">
                                      <p:cBhvr>
                                        <p:cTn id="22" dur="1000"/>
                                        <p:tgtEl>
                                          <p:spTgt spid="696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50179" name="Text Box 3"/>
          <p:cNvSpPr txBox="1">
            <a:spLocks noChangeArrowheads="1"/>
          </p:cNvSpPr>
          <p:nvPr/>
        </p:nvSpPr>
        <p:spPr bwMode="auto">
          <a:xfrm>
            <a:off x="381000" y="2286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Freedmen’s Bureau (1865)</a:t>
            </a:r>
          </a:p>
        </p:txBody>
      </p:sp>
      <p:sp>
        <p:nvSpPr>
          <p:cNvPr id="50181" name="Text Box 5"/>
          <p:cNvSpPr txBox="1">
            <a:spLocks noChangeArrowheads="1"/>
          </p:cNvSpPr>
          <p:nvPr/>
        </p:nvSpPr>
        <p:spPr bwMode="auto">
          <a:xfrm>
            <a:off x="3429000" y="1143000"/>
            <a:ext cx="5715000" cy="5678478"/>
          </a:xfrm>
          <a:prstGeom prst="rect">
            <a:avLst/>
          </a:prstGeom>
          <a:noFill/>
          <a:ln w="9525">
            <a:noFill/>
            <a:miter lim="800000"/>
            <a:headEnd/>
            <a:tailEnd/>
          </a:ln>
          <a:effectLst/>
        </p:spPr>
        <p:txBody>
          <a:bodyPr wrap="square">
            <a:spAutoFit/>
          </a:bodyPr>
          <a:lstStyle/>
          <a:p>
            <a:pPr marL="457200" indent="-457200" eaLnBrk="1" hangingPunct="1">
              <a:spcBef>
                <a:spcPct val="50000"/>
              </a:spcBef>
              <a:buClr>
                <a:srgbClr val="F02E00"/>
              </a:buClr>
              <a:buFont typeface="Wingdings" pitchFamily="2" charset="2"/>
              <a:buChar char="«"/>
            </a:pPr>
            <a:r>
              <a:rPr lang="en-US" sz="2200" b="0" dirty="0">
                <a:solidFill>
                  <a:schemeClr val="tx1"/>
                </a:solidFill>
              </a:rPr>
              <a:t>Bureau of Refugees, Freedmen, and Abandoned Lands.</a:t>
            </a:r>
          </a:p>
          <a:p>
            <a:pPr marL="457200" indent="-457200" eaLnBrk="1" hangingPunct="1">
              <a:spcBef>
                <a:spcPct val="50000"/>
              </a:spcBef>
              <a:buClr>
                <a:srgbClr val="F02E00"/>
              </a:buClr>
              <a:buFont typeface="Wingdings" pitchFamily="2" charset="2"/>
              <a:buChar char="«"/>
            </a:pPr>
            <a:r>
              <a:rPr lang="en-US" sz="2200" b="0" dirty="0">
                <a:solidFill>
                  <a:schemeClr val="tx1"/>
                </a:solidFill>
              </a:rPr>
              <a:t>Many former northern abolitionists risked their lives to help southern freedmen.</a:t>
            </a:r>
          </a:p>
          <a:p>
            <a:pPr marL="457200" indent="-457200" eaLnBrk="1" hangingPunct="1">
              <a:spcBef>
                <a:spcPct val="50000"/>
              </a:spcBef>
              <a:buClr>
                <a:srgbClr val="F02E00"/>
              </a:buClr>
              <a:buFont typeface="Wingdings" pitchFamily="2" charset="2"/>
              <a:buChar char="«"/>
            </a:pPr>
            <a:r>
              <a:rPr lang="en-US" sz="2200" b="0" dirty="0">
                <a:solidFill>
                  <a:schemeClr val="tx1"/>
                </a:solidFill>
              </a:rPr>
              <a:t>Called </a:t>
            </a:r>
            <a:r>
              <a:rPr lang="en-US" sz="2200" dirty="0">
                <a:solidFill>
                  <a:srgbClr val="D02800"/>
                </a:solidFill>
              </a:rPr>
              <a:t>“carpetbaggers”</a:t>
            </a:r>
            <a:r>
              <a:rPr lang="en-US" sz="2200" b="0" dirty="0">
                <a:solidFill>
                  <a:schemeClr val="tx1"/>
                </a:solidFill>
              </a:rPr>
              <a:t> by white southern Democrats</a:t>
            </a:r>
            <a:r>
              <a:rPr lang="en-US" sz="2200" b="0" dirty="0" smtClean="0">
                <a:solidFill>
                  <a:schemeClr val="tx1"/>
                </a:solidFill>
              </a:rPr>
              <a:t>.</a:t>
            </a:r>
          </a:p>
          <a:p>
            <a:pPr marL="457200" indent="-457200" eaLnBrk="1" hangingPunct="1">
              <a:spcBef>
                <a:spcPct val="50000"/>
              </a:spcBef>
              <a:buClr>
                <a:srgbClr val="F02E00"/>
              </a:buClr>
              <a:buFont typeface="Wingdings" pitchFamily="2" charset="2"/>
              <a:buChar char="«"/>
            </a:pPr>
            <a:r>
              <a:rPr lang="en-US" sz="2200" b="0" dirty="0" smtClean="0">
                <a:solidFill>
                  <a:schemeClr val="tx1"/>
                </a:solidFill>
              </a:rPr>
              <a:t>Purpose: help unskilled, uneducated, poverty-stricken ex-slaves to survive</a:t>
            </a:r>
          </a:p>
          <a:p>
            <a:pPr marL="457200" indent="-457200" eaLnBrk="1" hangingPunct="1">
              <a:spcBef>
                <a:spcPct val="50000"/>
              </a:spcBef>
              <a:buClr>
                <a:srgbClr val="F02E00"/>
              </a:buClr>
              <a:buFont typeface="Wingdings" pitchFamily="2" charset="2"/>
              <a:buChar char="«"/>
            </a:pPr>
            <a:r>
              <a:rPr lang="en-US" sz="2200" b="0" dirty="0" smtClean="0">
                <a:solidFill>
                  <a:schemeClr val="tx1"/>
                </a:solidFill>
              </a:rPr>
              <a:t>Provided food, clothing, medicine &amp; education to ex-slaves &amp; poor whites</a:t>
            </a:r>
          </a:p>
          <a:p>
            <a:pPr marL="457200" indent="-457200" eaLnBrk="1" hangingPunct="1">
              <a:spcBef>
                <a:spcPct val="50000"/>
              </a:spcBef>
              <a:buClr>
                <a:srgbClr val="F02E00"/>
              </a:buClr>
              <a:buFont typeface="Wingdings" pitchFamily="2" charset="2"/>
              <a:buChar char="«"/>
            </a:pPr>
            <a:r>
              <a:rPr lang="en-US" sz="2200" b="0" dirty="0" smtClean="0">
                <a:solidFill>
                  <a:schemeClr val="tx1"/>
                </a:solidFill>
              </a:rPr>
              <a:t>Authorized to provide “40 acres &amp; a mule” from confiscated or abandoned land to black settlers</a:t>
            </a:r>
            <a:endParaRPr lang="en-US" sz="2200" b="0" dirty="0">
              <a:solidFill>
                <a:schemeClr val="tx1"/>
              </a:solidFill>
            </a:endParaRPr>
          </a:p>
        </p:txBody>
      </p:sp>
      <p:pic>
        <p:nvPicPr>
          <p:cNvPr id="50183" name="Picture 7" descr="pol_cartoon-1872-Nast-Anti-Carpetbagger"/>
          <p:cNvPicPr>
            <a:picLocks noChangeAspect="1" noChangeArrowheads="1"/>
          </p:cNvPicPr>
          <p:nvPr/>
        </p:nvPicPr>
        <p:blipFill>
          <a:blip r:embed="rId2" cstate="print">
            <a:lum contrast="12000"/>
          </a:blip>
          <a:srcRect t="9456"/>
          <a:stretch>
            <a:fillRect/>
          </a:stretch>
        </p:blipFill>
        <p:spPr bwMode="auto">
          <a:xfrm>
            <a:off x="0" y="1143000"/>
            <a:ext cx="3343413" cy="4572000"/>
          </a:xfrm>
          <a:prstGeom prst="rect">
            <a:avLst/>
          </a:prstGeom>
          <a:noFill/>
          <a:ln w="9525">
            <a:solidFill>
              <a:srgbClr val="D30A05"/>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fade">
                                      <p:cBhvr>
                                        <p:cTn id="7" dur="5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fade">
                                      <p:cBhvr>
                                        <p:cTn id="12" dur="5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fade">
                                      <p:cBhvr>
                                        <p:cTn id="17" dur="500"/>
                                        <p:tgtEl>
                                          <p:spTgt spid="50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fade">
                                      <p:cBhvr>
                                        <p:cTn id="22" dur="500"/>
                                        <p:tgtEl>
                                          <p:spTgt spid="50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181">
                                            <p:txEl>
                                              <p:pRg st="4" end="4"/>
                                            </p:txEl>
                                          </p:spTgt>
                                        </p:tgtEl>
                                        <p:attrNameLst>
                                          <p:attrName>style.visibility</p:attrName>
                                        </p:attrNameLst>
                                      </p:cBhvr>
                                      <p:to>
                                        <p:strVal val="visible"/>
                                      </p:to>
                                    </p:set>
                                    <p:animEffect transition="in" filter="fade">
                                      <p:cBhvr>
                                        <p:cTn id="27" dur="500"/>
                                        <p:tgtEl>
                                          <p:spTgt spid="501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181">
                                            <p:txEl>
                                              <p:pRg st="5" end="5"/>
                                            </p:txEl>
                                          </p:spTgt>
                                        </p:tgtEl>
                                        <p:attrNameLst>
                                          <p:attrName>style.visibility</p:attrName>
                                        </p:attrNameLst>
                                      </p:cBhvr>
                                      <p:to>
                                        <p:strVal val="visible"/>
                                      </p:to>
                                    </p:set>
                                    <p:animEffect transition="in" filter="fade">
                                      <p:cBhvr>
                                        <p:cTn id="32" dur="500"/>
                                        <p:tgtEl>
                                          <p:spTgt spid="501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0419" name="Text Box 3"/>
          <p:cNvSpPr txBox="1">
            <a:spLocks noChangeArrowheads="1"/>
          </p:cNvSpPr>
          <p:nvPr/>
        </p:nvSpPr>
        <p:spPr bwMode="auto">
          <a:xfrm>
            <a:off x="381000" y="2286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400">
                <a:solidFill>
                  <a:srgbClr val="000099"/>
                </a:solidFill>
                <a:latin typeface="Insula" pitchFamily="66" charset="0"/>
              </a:rPr>
              <a:t>Sharecropping</a:t>
            </a:r>
          </a:p>
        </p:txBody>
      </p:sp>
      <p:pic>
        <p:nvPicPr>
          <p:cNvPr id="60423" name="Picture 7" descr="304690_m_16_03"/>
          <p:cNvPicPr preferRelativeResize="0">
            <a:picLocks noChangeAspect="1" noChangeArrowheads="1"/>
          </p:cNvPicPr>
          <p:nvPr/>
        </p:nvPicPr>
        <p:blipFill>
          <a:blip r:embed="rId2" cstate="print">
            <a:lum bright="-6000" contrast="12000"/>
          </a:blip>
          <a:srcRect/>
          <a:stretch>
            <a:fillRect/>
          </a:stretch>
        </p:blipFill>
        <p:spPr bwMode="auto">
          <a:xfrm>
            <a:off x="1438667" y="2362200"/>
            <a:ext cx="6656527" cy="4267200"/>
          </a:xfrm>
          <a:prstGeom prst="rect">
            <a:avLst/>
          </a:prstGeom>
          <a:noFill/>
          <a:ln w="12700">
            <a:solidFill>
              <a:schemeClr val="tx1"/>
            </a:solidFill>
            <a:miter lim="800000"/>
            <a:headEnd/>
            <a:tailEnd/>
          </a:ln>
          <a:effectLst/>
        </p:spPr>
      </p:pic>
      <p:sp>
        <p:nvSpPr>
          <p:cNvPr id="5" name="Text Box 6"/>
          <p:cNvSpPr txBox="1">
            <a:spLocks noChangeArrowheads="1"/>
          </p:cNvSpPr>
          <p:nvPr/>
        </p:nvSpPr>
        <p:spPr bwMode="auto">
          <a:xfrm>
            <a:off x="152400" y="990601"/>
            <a:ext cx="8839200" cy="1277273"/>
          </a:xfrm>
          <a:prstGeom prst="rect">
            <a:avLst/>
          </a:prstGeom>
          <a:noFill/>
          <a:ln w="9525">
            <a:noFill/>
            <a:miter lim="800000"/>
            <a:headEnd/>
            <a:tailEnd/>
          </a:ln>
          <a:effectLst/>
        </p:spPr>
        <p:txBody>
          <a:bodyPr wrap="square">
            <a:spAutoFit/>
          </a:bodyPr>
          <a:lstStyle/>
          <a:p>
            <a:pPr marL="457200" indent="-457200" eaLnBrk="1" hangingPunct="1">
              <a:spcBef>
                <a:spcPct val="50000"/>
              </a:spcBef>
              <a:buClr>
                <a:srgbClr val="D30A05"/>
              </a:buClr>
              <a:buFont typeface="Wingdings" pitchFamily="2" charset="2"/>
              <a:buChar char="«"/>
              <a:tabLst>
                <a:tab pos="398463" algn="l"/>
              </a:tabLst>
            </a:pPr>
            <a:r>
              <a:rPr lang="en-US" sz="2200" b="0" dirty="0" smtClean="0">
                <a:solidFill>
                  <a:schemeClr val="tx1"/>
                </a:solidFill>
              </a:rPr>
              <a:t>Replaced slave labor plantation system</a:t>
            </a:r>
            <a:endParaRPr lang="en-US" sz="2200" b="0" dirty="0">
              <a:solidFill>
                <a:schemeClr val="tx1"/>
              </a:solidFill>
            </a:endParaRPr>
          </a:p>
          <a:p>
            <a:pPr marL="457200" indent="-457200" eaLnBrk="1" hangingPunct="1">
              <a:spcBef>
                <a:spcPct val="50000"/>
              </a:spcBef>
              <a:buClr>
                <a:srgbClr val="D30A05"/>
              </a:buClr>
              <a:buFont typeface="Wingdings" pitchFamily="2" charset="2"/>
              <a:buChar char="«"/>
              <a:tabLst>
                <a:tab pos="398463" algn="l"/>
              </a:tabLst>
            </a:pPr>
            <a:r>
              <a:rPr lang="en-US" sz="2200" b="0" dirty="0" smtClean="0">
                <a:solidFill>
                  <a:schemeClr val="tx1"/>
                </a:solidFill>
              </a:rPr>
              <a:t>Crop-lien laws passed to tie African-Americans to plantation owners by forcing them into perpetual debt</a:t>
            </a:r>
            <a:endParaRPr lang="en-US" sz="2200" b="0" dirty="0">
              <a:solidFill>
                <a:schemeClr val="tx1"/>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67587" name="Text Box 3"/>
          <p:cNvSpPr txBox="1">
            <a:spLocks noChangeArrowheads="1"/>
          </p:cNvSpPr>
          <p:nvPr/>
        </p:nvSpPr>
        <p:spPr bwMode="auto">
          <a:xfrm>
            <a:off x="381000" y="258763"/>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000">
                <a:solidFill>
                  <a:srgbClr val="000099"/>
                </a:solidFill>
                <a:latin typeface="Insula" pitchFamily="66" charset="0"/>
              </a:rPr>
              <a:t>Tenancy &amp; the Crop Lien System</a:t>
            </a:r>
          </a:p>
        </p:txBody>
      </p:sp>
      <p:sp>
        <p:nvSpPr>
          <p:cNvPr id="67593" name="Rectangle 9"/>
          <p:cNvSpPr>
            <a:spLocks noChangeArrowheads="1"/>
          </p:cNvSpPr>
          <p:nvPr/>
        </p:nvSpPr>
        <p:spPr bwMode="auto">
          <a:xfrm>
            <a:off x="1706563" y="2678113"/>
            <a:ext cx="2020887" cy="0"/>
          </a:xfrm>
          <a:prstGeom prst="rect">
            <a:avLst/>
          </a:prstGeom>
          <a:noFill/>
          <a:ln w="9525">
            <a:noFill/>
            <a:miter lim="800000"/>
            <a:headEnd/>
            <a:tailEnd/>
          </a:ln>
          <a:effectLst/>
        </p:spPr>
        <p:txBody>
          <a:bodyPr wrap="none" lIns="0" tIns="76176" rIns="92046" bIns="76176">
            <a:spAutoFit/>
          </a:bodyPr>
          <a:lstStyle/>
          <a:p>
            <a:endParaRPr lang="en-US"/>
          </a:p>
        </p:txBody>
      </p:sp>
      <p:graphicFrame>
        <p:nvGraphicFramePr>
          <p:cNvPr id="67666" name="Group 82"/>
          <p:cNvGraphicFramePr>
            <a:graphicFrameLocks noGrp="1"/>
          </p:cNvGraphicFramePr>
          <p:nvPr/>
        </p:nvGraphicFramePr>
        <p:xfrm>
          <a:off x="457200" y="1066800"/>
          <a:ext cx="8305800" cy="5561584"/>
        </p:xfrm>
        <a:graphic>
          <a:graphicData uri="http://schemas.openxmlformats.org/drawingml/2006/table">
            <a:tbl>
              <a:tblPr/>
              <a:tblGrid>
                <a:gridCol w="2768600"/>
                <a:gridCol w="2768600"/>
                <a:gridCol w="27686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rgbClr val="D30A05"/>
                          </a:solidFill>
                          <a:effectLst/>
                          <a:latin typeface="Comic Sans MS" pitchFamily="66" charset="0"/>
                        </a:rPr>
                        <a:t>Furnishing Merchant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D30A05"/>
                          </a:solidFill>
                          <a:effectLst/>
                          <a:latin typeface="Comic Sans MS" pitchFamily="66" charset="0"/>
                        </a:rPr>
                        <a:t>Tenant 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rgbClr val="D30A05"/>
                          </a:solidFill>
                          <a:effectLst/>
                          <a:latin typeface="Comic Sans MS" pitchFamily="66" charset="0"/>
                        </a:rPr>
                        <a:t>Landowner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800">
                <a:tc>
                  <a:txBody>
                    <a:bodyPr/>
                    <a:lstStyle/>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smtClean="0">
                          <a:ln>
                            <a:noFill/>
                          </a:ln>
                          <a:solidFill>
                            <a:schemeClr val="tx1"/>
                          </a:solidFill>
                          <a:effectLst/>
                          <a:latin typeface="Comic Sans MS" pitchFamily="66" charset="0"/>
                        </a:rPr>
                        <a:t>Loan tools and seed up to 60% interest to tenant farmer to plant spring crop.</a:t>
                      </a:r>
                      <a:br>
                        <a:rPr kumimoji="0" lang="en-US" sz="1900" b="0" i="0" u="none" strike="noStrike" cap="none" normalizeH="0" baseline="0" smtClean="0">
                          <a:ln>
                            <a:noFill/>
                          </a:ln>
                          <a:solidFill>
                            <a:schemeClr val="tx1"/>
                          </a:solidFill>
                          <a:effectLst/>
                          <a:latin typeface="Comic Sans MS" pitchFamily="66" charset="0"/>
                        </a:rPr>
                      </a:br>
                      <a:endParaRPr kumimoji="0" lang="en-US" sz="1900" b="0" i="0" u="none" strike="noStrike" cap="none" normalizeH="0" baseline="0" smtClean="0">
                        <a:ln>
                          <a:noFill/>
                        </a:ln>
                        <a:solidFill>
                          <a:schemeClr val="tx1"/>
                        </a:solidFill>
                        <a:effectLst/>
                        <a:latin typeface="Comic Sans MS" pitchFamily="66" charset="0"/>
                      </a:endParaRPr>
                    </a:p>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smtClean="0">
                          <a:ln>
                            <a:noFill/>
                          </a:ln>
                          <a:solidFill>
                            <a:schemeClr val="tx1"/>
                          </a:solidFill>
                          <a:effectLst/>
                          <a:latin typeface="Comic Sans MS" pitchFamily="66" charset="0"/>
                        </a:rPr>
                        <a:t>Farmer also secures </a:t>
                      </a:r>
                      <a:br>
                        <a:rPr kumimoji="0" lang="en-US" sz="1900" b="0" i="0" u="none" strike="noStrike" cap="none" normalizeH="0" baseline="0" smtClean="0">
                          <a:ln>
                            <a:noFill/>
                          </a:ln>
                          <a:solidFill>
                            <a:schemeClr val="tx1"/>
                          </a:solidFill>
                          <a:effectLst/>
                          <a:latin typeface="Comic Sans MS" pitchFamily="66" charset="0"/>
                        </a:rPr>
                      </a:br>
                      <a:r>
                        <a:rPr kumimoji="0" lang="en-US" sz="1900" b="0" i="0" u="none" strike="noStrike" cap="none" normalizeH="0" baseline="0" smtClean="0">
                          <a:ln>
                            <a:noFill/>
                          </a:ln>
                          <a:solidFill>
                            <a:schemeClr val="tx1"/>
                          </a:solidFill>
                          <a:effectLst/>
                          <a:latin typeface="Comic Sans MS" pitchFamily="66" charset="0"/>
                        </a:rPr>
                        <a:t>food, clothing, and</a:t>
                      </a:r>
                      <a:br>
                        <a:rPr kumimoji="0" lang="en-US" sz="1900" b="0" i="0" u="none" strike="noStrike" cap="none" normalizeH="0" baseline="0" smtClean="0">
                          <a:ln>
                            <a:noFill/>
                          </a:ln>
                          <a:solidFill>
                            <a:schemeClr val="tx1"/>
                          </a:solidFill>
                          <a:effectLst/>
                          <a:latin typeface="Comic Sans MS" pitchFamily="66" charset="0"/>
                        </a:rPr>
                      </a:br>
                      <a:r>
                        <a:rPr kumimoji="0" lang="en-US" sz="1900" b="0" i="0" u="none" strike="noStrike" cap="none" normalizeH="0" baseline="0" smtClean="0">
                          <a:ln>
                            <a:noFill/>
                          </a:ln>
                          <a:solidFill>
                            <a:schemeClr val="tx1"/>
                          </a:solidFill>
                          <a:effectLst/>
                          <a:latin typeface="Comic Sans MS" pitchFamily="66" charset="0"/>
                        </a:rPr>
                        <a:t>other necessities on</a:t>
                      </a:r>
                      <a:br>
                        <a:rPr kumimoji="0" lang="en-US" sz="1900" b="0" i="0" u="none" strike="noStrike" cap="none" normalizeH="0" baseline="0" smtClean="0">
                          <a:ln>
                            <a:noFill/>
                          </a:ln>
                          <a:solidFill>
                            <a:schemeClr val="tx1"/>
                          </a:solidFill>
                          <a:effectLst/>
                          <a:latin typeface="Comic Sans MS" pitchFamily="66" charset="0"/>
                        </a:rPr>
                      </a:br>
                      <a:r>
                        <a:rPr kumimoji="0" lang="en-US" sz="1900" b="0" i="0" u="none" strike="noStrike" cap="none" normalizeH="0" baseline="0" smtClean="0">
                          <a:ln>
                            <a:noFill/>
                          </a:ln>
                          <a:solidFill>
                            <a:schemeClr val="tx1"/>
                          </a:solidFill>
                          <a:effectLst/>
                          <a:latin typeface="Comic Sans MS" pitchFamily="66" charset="0"/>
                        </a:rPr>
                        <a:t>credit from merchant until the harvest.</a:t>
                      </a:r>
                      <a:br>
                        <a:rPr kumimoji="0" lang="en-US" sz="1900" b="0" i="0" u="none" strike="noStrike" cap="none" normalizeH="0" baseline="0" smtClean="0">
                          <a:ln>
                            <a:noFill/>
                          </a:ln>
                          <a:solidFill>
                            <a:schemeClr val="tx1"/>
                          </a:solidFill>
                          <a:effectLst/>
                          <a:latin typeface="Comic Sans MS" pitchFamily="66" charset="0"/>
                        </a:rPr>
                      </a:br>
                      <a:endParaRPr kumimoji="0" lang="en-US" sz="1900" b="0" i="0" u="none" strike="noStrike" cap="none" normalizeH="0" baseline="0" smtClean="0">
                        <a:ln>
                          <a:noFill/>
                        </a:ln>
                        <a:solidFill>
                          <a:schemeClr val="tx1"/>
                        </a:solidFill>
                        <a:effectLst/>
                        <a:latin typeface="Comic Sans MS" pitchFamily="66" charset="0"/>
                      </a:endParaRPr>
                    </a:p>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smtClean="0">
                          <a:ln>
                            <a:noFill/>
                          </a:ln>
                          <a:solidFill>
                            <a:schemeClr val="tx1"/>
                          </a:solidFill>
                          <a:effectLst/>
                          <a:latin typeface="Comic Sans MS" pitchFamily="66" charset="0"/>
                        </a:rPr>
                        <a:t>Merchant holds “lien” {mortgage} on part of tenant’s future crops as repayment of debt.</a:t>
                      </a:r>
                      <a:r>
                        <a:rPr kumimoji="0" lang="en-US" sz="1900" b="0" i="0" u="none" strike="noStrike" cap="none" normalizeH="0" baseline="0" smtClean="0">
                          <a:ln>
                            <a:noFill/>
                          </a:ln>
                          <a:solidFill>
                            <a:schemeClr val="tx1"/>
                          </a:solidFill>
                          <a:effectLst>
                            <a:outerShdw blurRad="38100" dist="38100" dir="2700000" algn="tl">
                              <a:srgbClr val="C0C0C0"/>
                            </a:outerShdw>
                          </a:effectLst>
                          <a:latin typeface="Comic Sans MS" pitchFamily="66"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0988" marR="0" lvl="0" indent="-28098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dirty="0" smtClean="0">
                          <a:ln>
                            <a:noFill/>
                          </a:ln>
                          <a:solidFill>
                            <a:schemeClr val="tx1"/>
                          </a:solidFill>
                          <a:effectLst/>
                          <a:latin typeface="Comic Sans MS" pitchFamily="66" charset="0"/>
                        </a:rPr>
                        <a:t>Plants crop, harvests in    autumn.</a:t>
                      </a:r>
                      <a:br>
                        <a:rPr kumimoji="0" lang="en-US" sz="1900" b="0" i="0" u="none" strike="noStrike" cap="none" normalizeH="0" baseline="0" dirty="0" smtClean="0">
                          <a:ln>
                            <a:noFill/>
                          </a:ln>
                          <a:solidFill>
                            <a:schemeClr val="tx1"/>
                          </a:solidFill>
                          <a:effectLst/>
                          <a:latin typeface="Comic Sans MS" pitchFamily="66" charset="0"/>
                        </a:rPr>
                      </a:br>
                      <a:endParaRPr kumimoji="0" lang="en-US" sz="1900" b="0" i="0" u="none" strike="noStrike" cap="none" normalizeH="0" baseline="0" dirty="0" smtClean="0">
                        <a:ln>
                          <a:noFill/>
                        </a:ln>
                        <a:solidFill>
                          <a:schemeClr val="tx1"/>
                        </a:solidFill>
                        <a:effectLst/>
                        <a:latin typeface="Comic Sans MS" pitchFamily="66" charset="0"/>
                      </a:endParaRPr>
                    </a:p>
                    <a:p>
                      <a:pPr marL="280988" marR="0" lvl="0" indent="-28098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dirty="0" smtClean="0">
                          <a:ln>
                            <a:noFill/>
                          </a:ln>
                          <a:solidFill>
                            <a:schemeClr val="tx1"/>
                          </a:solidFill>
                          <a:effectLst/>
                          <a:latin typeface="Comic Sans MS" pitchFamily="66" charset="0"/>
                        </a:rPr>
                        <a:t>Turns over up to ½ of crop to land owner as payment of rent.</a:t>
                      </a:r>
                      <a:br>
                        <a:rPr kumimoji="0" lang="en-US" sz="1900" b="0" i="0" u="none" strike="noStrike" cap="none" normalizeH="0" baseline="0" dirty="0" smtClean="0">
                          <a:ln>
                            <a:noFill/>
                          </a:ln>
                          <a:solidFill>
                            <a:schemeClr val="tx1"/>
                          </a:solidFill>
                          <a:effectLst/>
                          <a:latin typeface="Comic Sans MS" pitchFamily="66" charset="0"/>
                        </a:rPr>
                      </a:br>
                      <a:endParaRPr kumimoji="0" lang="en-US" sz="1900" b="0" i="0" u="none" strike="noStrike" cap="none" normalizeH="0" baseline="0" dirty="0" smtClean="0">
                        <a:ln>
                          <a:noFill/>
                        </a:ln>
                        <a:solidFill>
                          <a:schemeClr val="tx1"/>
                        </a:solidFill>
                        <a:effectLst/>
                        <a:latin typeface="Comic Sans MS" pitchFamily="66" charset="0"/>
                      </a:endParaRPr>
                    </a:p>
                    <a:p>
                      <a:pPr marL="280988" marR="0" lvl="0" indent="-28098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dirty="0" smtClean="0">
                          <a:ln>
                            <a:noFill/>
                          </a:ln>
                          <a:solidFill>
                            <a:schemeClr val="tx1"/>
                          </a:solidFill>
                          <a:effectLst/>
                          <a:latin typeface="Comic Sans MS" pitchFamily="66" charset="0"/>
                        </a:rPr>
                        <a:t>Tenant gives remainder of crop to merchant in</a:t>
                      </a:r>
                      <a:br>
                        <a:rPr kumimoji="0" lang="en-US" sz="1900" b="0" i="0" u="none" strike="noStrike" cap="none" normalizeH="0" baseline="0" dirty="0" smtClean="0">
                          <a:ln>
                            <a:noFill/>
                          </a:ln>
                          <a:solidFill>
                            <a:schemeClr val="tx1"/>
                          </a:solidFill>
                          <a:effectLst/>
                          <a:latin typeface="Comic Sans MS" pitchFamily="66" charset="0"/>
                        </a:rPr>
                      </a:br>
                      <a:r>
                        <a:rPr kumimoji="0" lang="en-US" sz="1900" b="0" i="0" u="none" strike="noStrike" cap="none" normalizeH="0" baseline="0" dirty="0" smtClean="0">
                          <a:ln>
                            <a:noFill/>
                          </a:ln>
                          <a:solidFill>
                            <a:schemeClr val="tx1"/>
                          </a:solidFill>
                          <a:effectLst/>
                          <a:latin typeface="Comic Sans MS" pitchFamily="66" charset="0"/>
                        </a:rPr>
                        <a:t>payment of debt.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
                          <a:srgbClr val="000099"/>
                        </a:buClr>
                        <a:buSzTx/>
                        <a:buFont typeface="Wingdings" pitchFamily="2" charset="2"/>
                        <a:buChar char="§"/>
                        <a:tabLst/>
                      </a:pPr>
                      <a:r>
                        <a:rPr kumimoji="0" lang="en-US" sz="1900" b="0" i="0" u="none" strike="noStrike" cap="none" normalizeH="0" baseline="0" dirty="0" smtClean="0">
                          <a:ln>
                            <a:noFill/>
                          </a:ln>
                          <a:solidFill>
                            <a:schemeClr val="tx1"/>
                          </a:solidFill>
                          <a:effectLst/>
                          <a:latin typeface="Comic Sans MS" pitchFamily="66" charset="0"/>
                        </a:rPr>
                        <a:t>Rents land to tenant in exchange for ¼ </a:t>
                      </a:r>
                      <a:br>
                        <a:rPr kumimoji="0" lang="en-US" sz="1900" b="0" i="0" u="none" strike="noStrike" cap="none" normalizeH="0" baseline="0" dirty="0" smtClean="0">
                          <a:ln>
                            <a:noFill/>
                          </a:ln>
                          <a:solidFill>
                            <a:schemeClr val="tx1"/>
                          </a:solidFill>
                          <a:effectLst/>
                          <a:latin typeface="Comic Sans MS" pitchFamily="66" charset="0"/>
                        </a:rPr>
                      </a:br>
                      <a:r>
                        <a:rPr kumimoji="0" lang="en-US" sz="1900" b="0" i="0" u="none" strike="noStrike" cap="none" normalizeH="0" baseline="0" dirty="0" smtClean="0">
                          <a:ln>
                            <a:noFill/>
                          </a:ln>
                          <a:solidFill>
                            <a:schemeClr val="tx1"/>
                          </a:solidFill>
                          <a:effectLst/>
                          <a:latin typeface="Comic Sans MS" pitchFamily="66" charset="0"/>
                        </a:rPr>
                        <a:t>to ½ of tenant farmer’s future crop.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45" name="Line 61"/>
          <p:cNvSpPr>
            <a:spLocks noChangeShapeType="1"/>
          </p:cNvSpPr>
          <p:nvPr/>
        </p:nvSpPr>
        <p:spPr bwMode="auto">
          <a:xfrm flipV="1">
            <a:off x="3048000" y="1828800"/>
            <a:ext cx="457200" cy="228600"/>
          </a:xfrm>
          <a:prstGeom prst="line">
            <a:avLst/>
          </a:prstGeom>
          <a:noFill/>
          <a:ln w="19050">
            <a:solidFill>
              <a:srgbClr val="D30A05"/>
            </a:solidFill>
            <a:round/>
            <a:headEnd/>
            <a:tailEnd type="triangle" w="med" len="med"/>
          </a:ln>
          <a:effectLst/>
        </p:spPr>
        <p:txBody>
          <a:bodyPr/>
          <a:lstStyle/>
          <a:p>
            <a:endParaRPr lang="en-US"/>
          </a:p>
        </p:txBody>
      </p:sp>
      <p:sp>
        <p:nvSpPr>
          <p:cNvPr id="67646" name="Line 62"/>
          <p:cNvSpPr>
            <a:spLocks noChangeShapeType="1"/>
          </p:cNvSpPr>
          <p:nvPr/>
        </p:nvSpPr>
        <p:spPr bwMode="auto">
          <a:xfrm flipV="1">
            <a:off x="5791200" y="2971800"/>
            <a:ext cx="685800" cy="381000"/>
          </a:xfrm>
          <a:prstGeom prst="line">
            <a:avLst/>
          </a:prstGeom>
          <a:noFill/>
          <a:ln w="19050">
            <a:solidFill>
              <a:srgbClr val="D30A05"/>
            </a:solidFill>
            <a:round/>
            <a:headEnd/>
            <a:tailEnd type="triangle" w="med" len="med"/>
          </a:ln>
          <a:effectLst/>
        </p:spPr>
        <p:txBody>
          <a:bodyPr/>
          <a:lstStyle/>
          <a:p>
            <a:endParaRPr lang="en-US"/>
          </a:p>
        </p:txBody>
      </p:sp>
      <p:sp>
        <p:nvSpPr>
          <p:cNvPr id="67647" name="Line 63"/>
          <p:cNvSpPr>
            <a:spLocks noChangeShapeType="1"/>
          </p:cNvSpPr>
          <p:nvPr/>
        </p:nvSpPr>
        <p:spPr bwMode="auto">
          <a:xfrm flipH="1" flipV="1">
            <a:off x="5410200" y="1905000"/>
            <a:ext cx="838200" cy="0"/>
          </a:xfrm>
          <a:prstGeom prst="line">
            <a:avLst/>
          </a:prstGeom>
          <a:noFill/>
          <a:ln w="28575">
            <a:solidFill>
              <a:srgbClr val="D30A05"/>
            </a:solidFill>
            <a:round/>
            <a:headEnd/>
            <a:tailEnd type="triangle" w="med" len="med"/>
          </a:ln>
          <a:effectLst/>
        </p:spPr>
        <p:txBody>
          <a:bodyPr/>
          <a:lstStyle/>
          <a:p>
            <a:endParaRPr lang="en-US"/>
          </a:p>
        </p:txBody>
      </p:sp>
      <p:sp>
        <p:nvSpPr>
          <p:cNvPr id="67648" name="Line 64"/>
          <p:cNvSpPr>
            <a:spLocks noChangeShapeType="1"/>
          </p:cNvSpPr>
          <p:nvPr/>
        </p:nvSpPr>
        <p:spPr bwMode="auto">
          <a:xfrm flipH="1">
            <a:off x="2971800" y="5181600"/>
            <a:ext cx="457200" cy="457200"/>
          </a:xfrm>
          <a:prstGeom prst="line">
            <a:avLst/>
          </a:prstGeom>
          <a:noFill/>
          <a:ln w="19050">
            <a:solidFill>
              <a:srgbClr val="D30A05"/>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48131" name="Text Box 1027"/>
          <p:cNvSpPr txBox="1">
            <a:spLocks noChangeArrowheads="1"/>
          </p:cNvSpPr>
          <p:nvPr/>
        </p:nvSpPr>
        <p:spPr bwMode="auto">
          <a:xfrm>
            <a:off x="304800" y="304800"/>
            <a:ext cx="8686800" cy="2101850"/>
          </a:xfrm>
          <a:prstGeom prst="rect">
            <a:avLst/>
          </a:prstGeom>
          <a:noFill/>
          <a:ln w="9525">
            <a:noFill/>
            <a:miter lim="800000"/>
            <a:headEnd/>
            <a:tailEnd/>
          </a:ln>
          <a:effectLst>
            <a:outerShdw dist="17961" dir="2700000" algn="ctr" rotWithShape="0">
              <a:srgbClr val="D30A05"/>
            </a:outerShdw>
          </a:effectLst>
        </p:spPr>
        <p:txBody>
          <a:bodyPr>
            <a:spAutoFit/>
          </a:bodyPr>
          <a:lstStyle/>
          <a:p>
            <a:pPr eaLnBrk="1" hangingPunct="1">
              <a:spcBef>
                <a:spcPct val="50000"/>
              </a:spcBef>
            </a:pPr>
            <a:r>
              <a:rPr lang="en-US" sz="4400">
                <a:solidFill>
                  <a:srgbClr val="000099"/>
                </a:solidFill>
                <a:latin typeface="Insula" pitchFamily="66" charset="0"/>
              </a:rPr>
              <a:t>Freedmen’s Bureau Seen Through </a:t>
            </a:r>
            <a:br>
              <a:rPr lang="en-US" sz="4400">
                <a:solidFill>
                  <a:srgbClr val="000099"/>
                </a:solidFill>
                <a:latin typeface="Insula" pitchFamily="66" charset="0"/>
              </a:rPr>
            </a:br>
            <a:r>
              <a:rPr lang="en-US" sz="4400">
                <a:solidFill>
                  <a:srgbClr val="000099"/>
                </a:solidFill>
                <a:latin typeface="Insula" pitchFamily="66" charset="0"/>
              </a:rPr>
              <a:t>Southern </a:t>
            </a:r>
            <a:br>
              <a:rPr lang="en-US" sz="4400">
                <a:solidFill>
                  <a:srgbClr val="000099"/>
                </a:solidFill>
                <a:latin typeface="Insula" pitchFamily="66" charset="0"/>
              </a:rPr>
            </a:br>
            <a:r>
              <a:rPr lang="en-US" sz="4400">
                <a:solidFill>
                  <a:srgbClr val="000099"/>
                </a:solidFill>
                <a:latin typeface="Insula" pitchFamily="66" charset="0"/>
              </a:rPr>
              <a:t>Eyes</a:t>
            </a:r>
          </a:p>
        </p:txBody>
      </p:sp>
      <p:pic>
        <p:nvPicPr>
          <p:cNvPr id="48132" name="Picture 1028" descr="pol_cartoon-plenty to eat &amp; nothing to do"/>
          <p:cNvPicPr>
            <a:picLocks noChangeAspect="1" noChangeArrowheads="1"/>
          </p:cNvPicPr>
          <p:nvPr/>
        </p:nvPicPr>
        <p:blipFill>
          <a:blip r:embed="rId2" cstate="print">
            <a:lum contrast="6000"/>
          </a:blip>
          <a:srcRect l="15953" r="17639"/>
          <a:stretch>
            <a:fillRect/>
          </a:stretch>
        </p:blipFill>
        <p:spPr bwMode="auto">
          <a:xfrm>
            <a:off x="3519488" y="1143000"/>
            <a:ext cx="5102225" cy="5486400"/>
          </a:xfrm>
          <a:prstGeom prst="rect">
            <a:avLst/>
          </a:prstGeom>
          <a:noFill/>
          <a:ln w="9525">
            <a:solidFill>
              <a:srgbClr val="D30A05"/>
            </a:solidFill>
            <a:miter lim="800000"/>
            <a:headEnd/>
            <a:tailEnd/>
          </a:ln>
        </p:spPr>
      </p:pic>
      <p:sp>
        <p:nvSpPr>
          <p:cNvPr id="48133" name="Text Box 1029"/>
          <p:cNvSpPr txBox="1">
            <a:spLocks noChangeArrowheads="1"/>
          </p:cNvSpPr>
          <p:nvPr/>
        </p:nvSpPr>
        <p:spPr bwMode="auto">
          <a:xfrm>
            <a:off x="533400" y="3197225"/>
            <a:ext cx="2819400" cy="2289175"/>
          </a:xfrm>
          <a:prstGeom prst="rect">
            <a:avLst/>
          </a:prstGeom>
          <a:noFill/>
          <a:ln w="9525">
            <a:noFill/>
            <a:miter lim="800000"/>
            <a:headEnd/>
            <a:tailEnd/>
          </a:ln>
          <a:effectLst/>
        </p:spPr>
        <p:txBody>
          <a:bodyPr>
            <a:spAutoFit/>
          </a:bodyPr>
          <a:lstStyle/>
          <a:p>
            <a:pPr algn="ctr" eaLnBrk="1" hangingPunct="1">
              <a:spcBef>
                <a:spcPct val="50000"/>
              </a:spcBef>
            </a:pPr>
            <a:r>
              <a:rPr lang="en-US" sz="3600" b="0" i="1"/>
              <a:t>Plenty to eat and nothing to 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49155" name="Text Box 3"/>
          <p:cNvSpPr txBox="1">
            <a:spLocks noChangeArrowheads="1"/>
          </p:cNvSpPr>
          <p:nvPr/>
        </p:nvSpPr>
        <p:spPr bwMode="auto">
          <a:xfrm>
            <a:off x="381000" y="22860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Freedmen’s Bureau School</a:t>
            </a:r>
          </a:p>
        </p:txBody>
      </p:sp>
      <p:pic>
        <p:nvPicPr>
          <p:cNvPr id="49156" name="Picture 4" descr="Black School during Reconstruction"/>
          <p:cNvPicPr>
            <a:picLocks noChangeAspect="1" noChangeArrowheads="1"/>
          </p:cNvPicPr>
          <p:nvPr/>
        </p:nvPicPr>
        <p:blipFill>
          <a:blip r:embed="rId2" cstate="print">
            <a:lum bright="6000" contrast="6000"/>
          </a:blip>
          <a:srcRect/>
          <a:stretch>
            <a:fillRect/>
          </a:stretch>
        </p:blipFill>
        <p:spPr bwMode="auto">
          <a:xfrm>
            <a:off x="838200" y="1143000"/>
            <a:ext cx="7543800" cy="5400675"/>
          </a:xfrm>
          <a:prstGeom prst="rect">
            <a:avLst/>
          </a:prstGeom>
          <a:noFill/>
          <a:ln w="9525">
            <a:solidFill>
              <a:srgbClr val="D30A05"/>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1524000" y="974725"/>
            <a:ext cx="6248400" cy="4359275"/>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Wartime</a:t>
            </a:r>
          </a:p>
          <a:p>
            <a:pPr algn="ctr"/>
            <a:r>
              <a:rPr lang="en-US" sz="3600" kern="10">
                <a:ln w="19050">
                  <a:solidFill>
                    <a:srgbClr val="000099"/>
                  </a:solidFill>
                  <a:round/>
                  <a:headEnd/>
                  <a:tailEnd/>
                </a:ln>
                <a:effectLst>
                  <a:outerShdw dist="35921" dir="2700000" algn="ctr" rotWithShape="0">
                    <a:srgbClr val="000066">
                      <a:alpha val="50000"/>
                    </a:srgbClr>
                  </a:outerShdw>
                </a:effectLst>
                <a:latin typeface="Insula"/>
              </a:rPr>
              <a:t>Reconstruction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457200" y="304800"/>
            <a:ext cx="8305800" cy="457200"/>
          </a:xfrm>
          <a:prstGeom prst="rect">
            <a:avLst/>
          </a:prstGeom>
          <a:noFill/>
          <a:ln w="9525">
            <a:noFill/>
            <a:miter lim="800000"/>
            <a:headEnd/>
            <a:tailEnd/>
          </a:ln>
          <a:effectLst/>
        </p:spPr>
        <p:txBody>
          <a:bodyPr>
            <a:spAutoFit/>
          </a:bodyPr>
          <a:lstStyle/>
          <a:p>
            <a:pPr eaLnBrk="1" hangingPunct="1">
              <a:spcBef>
                <a:spcPct val="50000"/>
              </a:spcBef>
            </a:pPr>
            <a:endParaRPr lang="en-US" b="0">
              <a:solidFill>
                <a:schemeClr val="tx1"/>
              </a:solidFill>
              <a:latin typeface="Arial" charset="0"/>
            </a:endParaRPr>
          </a:p>
        </p:txBody>
      </p:sp>
      <p:sp>
        <p:nvSpPr>
          <p:cNvPr id="28677" name="Text Box 5"/>
          <p:cNvSpPr txBox="1">
            <a:spLocks noChangeArrowheads="1"/>
          </p:cNvSpPr>
          <p:nvPr/>
        </p:nvSpPr>
        <p:spPr bwMode="auto">
          <a:xfrm>
            <a:off x="381000" y="3492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pPr>
            <a:r>
              <a:rPr lang="en-US" sz="4600">
                <a:solidFill>
                  <a:srgbClr val="000099"/>
                </a:solidFill>
                <a:latin typeface="Insula" pitchFamily="66" charset="0"/>
              </a:rPr>
              <a:t>President Lincoln’s Plan</a:t>
            </a:r>
          </a:p>
        </p:txBody>
      </p:sp>
      <p:pic>
        <p:nvPicPr>
          <p:cNvPr id="28678" name="Picture 6" descr="lincoln"/>
          <p:cNvPicPr>
            <a:picLocks noChangeAspect="1" noChangeArrowheads="1"/>
          </p:cNvPicPr>
          <p:nvPr/>
        </p:nvPicPr>
        <p:blipFill>
          <a:blip r:embed="rId2" cstate="print">
            <a:lum contrast="6000"/>
          </a:blip>
          <a:srcRect b="2301"/>
          <a:stretch>
            <a:fillRect/>
          </a:stretch>
        </p:blipFill>
        <p:spPr bwMode="auto">
          <a:xfrm>
            <a:off x="609600" y="1447800"/>
            <a:ext cx="1384300" cy="5029200"/>
          </a:xfrm>
          <a:prstGeom prst="rect">
            <a:avLst/>
          </a:prstGeom>
          <a:noFill/>
          <a:ln w="9525">
            <a:solidFill>
              <a:srgbClr val="D30A05"/>
            </a:solidFill>
            <a:miter lim="800000"/>
            <a:headEnd/>
            <a:tailEnd/>
          </a:ln>
        </p:spPr>
      </p:pic>
      <p:sp>
        <p:nvSpPr>
          <p:cNvPr id="28679" name="Text Box 7"/>
          <p:cNvSpPr txBox="1">
            <a:spLocks noChangeArrowheads="1"/>
          </p:cNvSpPr>
          <p:nvPr/>
        </p:nvSpPr>
        <p:spPr bwMode="auto">
          <a:xfrm>
            <a:off x="2438400" y="1255713"/>
            <a:ext cx="6324600" cy="5459412"/>
          </a:xfrm>
          <a:prstGeom prst="rect">
            <a:avLst/>
          </a:prstGeom>
          <a:noFill/>
          <a:ln w="9525">
            <a:noFill/>
            <a:miter lim="800000"/>
            <a:headEnd/>
            <a:tailEnd/>
          </a:ln>
          <a:effectLst/>
        </p:spPr>
        <p:txBody>
          <a:bodyPr>
            <a:spAutoFit/>
          </a:bodyPr>
          <a:lstStyle/>
          <a:p>
            <a:pPr marL="339725" indent="-339725" eaLnBrk="1" hangingPunct="1">
              <a:spcBef>
                <a:spcPct val="50000"/>
              </a:spcBef>
              <a:buClr>
                <a:srgbClr val="D30A05"/>
              </a:buClr>
              <a:buFont typeface="Wingdings" pitchFamily="2" charset="2"/>
              <a:buChar char="«"/>
            </a:pPr>
            <a:r>
              <a:rPr lang="en-US" sz="2600" i="1">
                <a:solidFill>
                  <a:srgbClr val="F02E00"/>
                </a:solidFill>
              </a:rPr>
              <a:t>10% Plan</a:t>
            </a:r>
          </a:p>
          <a:p>
            <a:pPr marL="1022350" lvl="1" indent="-339725" eaLnBrk="1" hangingPunct="1">
              <a:spcBef>
                <a:spcPct val="50000"/>
              </a:spcBef>
              <a:buClr>
                <a:srgbClr val="000099"/>
              </a:buClr>
              <a:buSzPct val="80000"/>
              <a:buFont typeface="DavysOtherDingbats" pitchFamily="2" charset="0"/>
              <a:buChar char="*"/>
            </a:pPr>
            <a:r>
              <a:rPr lang="en-US" sz="2100" b="0">
                <a:solidFill>
                  <a:schemeClr val="tx1"/>
                </a:solidFill>
              </a:rPr>
              <a:t>Proclamation of Amnesty and Reconstruction (December 8, 1863)</a:t>
            </a:r>
          </a:p>
          <a:p>
            <a:pPr marL="1022350" lvl="1" indent="-339725" eaLnBrk="1" hangingPunct="1">
              <a:spcBef>
                <a:spcPct val="50000"/>
              </a:spcBef>
              <a:buClr>
                <a:srgbClr val="000099"/>
              </a:buClr>
              <a:buSzPct val="80000"/>
              <a:buFont typeface="DavysOtherDingbats" pitchFamily="2" charset="0"/>
              <a:buChar char="*"/>
            </a:pPr>
            <a:r>
              <a:rPr lang="en-US" sz="2100" b="0">
                <a:solidFill>
                  <a:schemeClr val="tx1"/>
                </a:solidFill>
              </a:rPr>
              <a:t>Replace majority rule with “loyal rule” in the South.</a:t>
            </a:r>
          </a:p>
          <a:p>
            <a:pPr marL="1022350" lvl="1" indent="-339725" eaLnBrk="1" hangingPunct="1">
              <a:spcBef>
                <a:spcPct val="50000"/>
              </a:spcBef>
              <a:buClr>
                <a:srgbClr val="000099"/>
              </a:buClr>
              <a:buSzPct val="80000"/>
              <a:buFont typeface="DavysOtherDingbats" pitchFamily="2" charset="0"/>
              <a:buChar char="*"/>
            </a:pPr>
            <a:r>
              <a:rPr lang="en-US" sz="2100" b="0">
                <a:solidFill>
                  <a:schemeClr val="tx1"/>
                </a:solidFill>
              </a:rPr>
              <a:t>He didn’t consult Congress regarding Reconstruction.</a:t>
            </a:r>
          </a:p>
          <a:p>
            <a:pPr marL="1022350" lvl="1" indent="-339725" eaLnBrk="1" hangingPunct="1">
              <a:spcBef>
                <a:spcPct val="50000"/>
              </a:spcBef>
              <a:buClr>
                <a:srgbClr val="000099"/>
              </a:buClr>
              <a:buSzPct val="80000"/>
              <a:buFont typeface="DavysOtherDingbats" pitchFamily="2" charset="0"/>
              <a:buChar char="*"/>
            </a:pPr>
            <a:r>
              <a:rPr lang="en-US" sz="2100" b="0">
                <a:solidFill>
                  <a:schemeClr val="tx1"/>
                </a:solidFill>
              </a:rPr>
              <a:t>Pardon to all but the highest ranking military and civilian Confederate officers.</a:t>
            </a:r>
          </a:p>
          <a:p>
            <a:pPr marL="1022350" lvl="1" indent="-339725" eaLnBrk="1" hangingPunct="1">
              <a:spcBef>
                <a:spcPct val="50000"/>
              </a:spcBef>
              <a:buClr>
                <a:srgbClr val="000099"/>
              </a:buClr>
              <a:buSzPct val="80000"/>
              <a:buFont typeface="DavysOtherDingbats" pitchFamily="2" charset="0"/>
              <a:buChar char="*"/>
            </a:pPr>
            <a:r>
              <a:rPr lang="en-US" sz="2100" b="0">
                <a:solidFill>
                  <a:schemeClr val="tx1"/>
                </a:solidFill>
              </a:rPr>
              <a:t>When 10% of the voting population in the 1860 election had taken an oath of loyalty and established a government, it would be recognized.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lnDef>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2885</TotalTime>
  <Words>1815</Words>
  <Application>Microsoft Office PowerPoint</Application>
  <PresentationFormat>On-screen Show (4:3)</PresentationFormat>
  <Paragraphs>228</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Insula</vt:lpstr>
      <vt:lpstr>Comic Sans MS</vt:lpstr>
      <vt:lpstr>Wingdings</vt:lpstr>
      <vt:lpstr>DavysOtherDingbats</vt:lpstr>
      <vt:lpstr>Optimum</vt:lpstr>
      <vt:lpstr>Blank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Horace Greeley HS     Chappaqua, 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(1865-1876)</dc:title>
  <dc:creator>Susan M. Pojer</dc:creator>
  <cp:lastModifiedBy>marc.sprintz</cp:lastModifiedBy>
  <cp:revision>277</cp:revision>
  <cp:lastPrinted>1601-01-01T00:00:00Z</cp:lastPrinted>
  <dcterms:created xsi:type="dcterms:W3CDTF">2005-01-02T21:30:52Z</dcterms:created>
  <dcterms:modified xsi:type="dcterms:W3CDTF">2015-10-27T13:56:06Z</dcterms:modified>
</cp:coreProperties>
</file>